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Lst>
  <p:sldSz cx="7559675" cy="10691813"/>
  <p:notesSz cx="7285038" cy="10418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水野 雅夫" initials="水野" lastIdx="1" clrIdx="0">
    <p:extLst>
      <p:ext uri="{19B8F6BF-5375-455C-9EA6-DF929625EA0E}">
        <p15:presenceInfo xmlns:p15="http://schemas.microsoft.com/office/powerpoint/2012/main" userId="d76d8ff747b118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EE6FA"/>
    <a:srgbClr val="6666FF"/>
    <a:srgbClr val="1F1F70"/>
    <a:srgbClr val="852F3B"/>
    <a:srgbClr val="C91730"/>
    <a:srgbClr val="531D25"/>
    <a:srgbClr val="C16C5B"/>
    <a:srgbClr val="D1A44B"/>
    <a:srgbClr val="F6AF9D"/>
    <a:srgbClr val="D0B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p:scale>
          <a:sx n="118" d="100"/>
          <a:sy n="118" d="100"/>
        </p:scale>
        <p:origin x="117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0" y="-6349"/>
            <a:ext cx="5120108" cy="3849108"/>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241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2" hasCustomPrompt="1"/>
          </p:nvPr>
        </p:nvSpPr>
        <p:spPr>
          <a:xfrm>
            <a:off x="2654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9" name="図プレースホルダー 18"/>
          <p:cNvSpPr>
            <a:spLocks noGrp="1"/>
          </p:cNvSpPr>
          <p:nvPr>
            <p:ph type="pic" sz="quarter" idx="13" hasCustomPrompt="1"/>
          </p:nvPr>
        </p:nvSpPr>
        <p:spPr>
          <a:xfrm>
            <a:off x="5067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1811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079751" y="1392073"/>
            <a:ext cx="4479925" cy="3784027"/>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0" y="1392073"/>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p:cNvSpPr>
            <a:spLocks noGrp="1"/>
          </p:cNvSpPr>
          <p:nvPr>
            <p:ph type="pic" sz="quarter" idx="12" hasCustomPrompt="1"/>
          </p:nvPr>
        </p:nvSpPr>
        <p:spPr>
          <a:xfrm>
            <a:off x="0" y="3282458"/>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9"/>
          <p:cNvSpPr>
            <a:spLocks noGrp="1"/>
          </p:cNvSpPr>
          <p:nvPr>
            <p:ph type="pic" sz="quarter" idx="13" hasCustomPrompt="1"/>
          </p:nvPr>
        </p:nvSpPr>
        <p:spPr>
          <a:xfrm>
            <a:off x="4505326" y="9112530"/>
            <a:ext cx="3054350" cy="1579284"/>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8217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422651" y="1588"/>
            <a:ext cx="4137025" cy="4279900"/>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 name="図プレースホルダー 14"/>
          <p:cNvSpPr>
            <a:spLocks noGrp="1"/>
          </p:cNvSpPr>
          <p:nvPr>
            <p:ph type="pic" sz="quarter" idx="11" hasCustomPrompt="1"/>
          </p:nvPr>
        </p:nvSpPr>
        <p:spPr>
          <a:xfrm>
            <a:off x="1588" y="386208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hidden="1"/>
          <p:cNvSpPr>
            <a:spLocks noGrp="1"/>
          </p:cNvSpPr>
          <p:nvPr>
            <p:ph type="pic" sz="quarter" idx="12" hasCustomPrompt="1"/>
          </p:nvPr>
        </p:nvSpPr>
        <p:spPr>
          <a:xfrm>
            <a:off x="3781425"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600">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3" hasCustomPrompt="1"/>
          </p:nvPr>
        </p:nvSpPr>
        <p:spPr>
          <a:xfrm>
            <a:off x="3781426"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5709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2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9DC4DC-AF54-4368-AE6A-2E6D71B68A52}" type="datetimeFigureOut">
              <a:rPr kumimoji="1" lang="ja-JP" altLang="en-US" smtClean="0"/>
              <a:t>2021/1/20</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310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14EFA6B-E14E-444A-9697-3A56B7FDD10C}"/>
              </a:ext>
            </a:extLst>
          </p:cNvPr>
          <p:cNvPicPr>
            <a:picLocks noChangeAspect="1"/>
          </p:cNvPicPr>
          <p:nvPr/>
        </p:nvPicPr>
        <p:blipFill>
          <a:blip r:embed="rId2"/>
          <a:stretch>
            <a:fillRect/>
          </a:stretch>
        </p:blipFill>
        <p:spPr>
          <a:xfrm>
            <a:off x="5318711" y="1403671"/>
            <a:ext cx="2258707" cy="1636116"/>
          </a:xfrm>
          <a:prstGeom prst="rect">
            <a:avLst/>
          </a:prstGeom>
        </p:spPr>
      </p:pic>
      <p:pic>
        <p:nvPicPr>
          <p:cNvPr id="5" name="図 4">
            <a:extLst>
              <a:ext uri="{FF2B5EF4-FFF2-40B4-BE49-F238E27FC236}">
                <a16:creationId xmlns:a16="http://schemas.microsoft.com/office/drawing/2014/main" id="{B859E947-1CAB-4771-9CEE-D2C2F384C591}"/>
              </a:ext>
            </a:extLst>
          </p:cNvPr>
          <p:cNvPicPr>
            <a:picLocks noChangeAspect="1"/>
          </p:cNvPicPr>
          <p:nvPr/>
        </p:nvPicPr>
        <p:blipFill>
          <a:blip r:embed="rId3"/>
          <a:stretch>
            <a:fillRect/>
          </a:stretch>
        </p:blipFill>
        <p:spPr>
          <a:xfrm>
            <a:off x="0" y="1264802"/>
            <a:ext cx="5786846" cy="1794099"/>
          </a:xfrm>
          <a:prstGeom prst="rect">
            <a:avLst/>
          </a:prstGeom>
        </p:spPr>
      </p:pic>
      <p:sp>
        <p:nvSpPr>
          <p:cNvPr id="8" name="Rectangle 5"/>
          <p:cNvSpPr>
            <a:spLocks noChangeArrowheads="1"/>
          </p:cNvSpPr>
          <p:nvPr/>
        </p:nvSpPr>
        <p:spPr bwMode="auto">
          <a:xfrm>
            <a:off x="0" y="1"/>
            <a:ext cx="7559675" cy="1392072"/>
          </a:xfrm>
          <a:prstGeom prst="rect">
            <a:avLst/>
          </a:prstGeom>
          <a:solidFill>
            <a:srgbClr val="1F1F70"/>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103" name="Rectangle 5">
            <a:extLst>
              <a:ext uri="{FF2B5EF4-FFF2-40B4-BE49-F238E27FC236}">
                <a16:creationId xmlns:a16="http://schemas.microsoft.com/office/drawing/2014/main" id="{B80782FF-A6A4-4CDF-8052-AB10F462E046}"/>
              </a:ext>
            </a:extLst>
          </p:cNvPr>
          <p:cNvSpPr>
            <a:spLocks noChangeArrowheads="1"/>
          </p:cNvSpPr>
          <p:nvPr/>
        </p:nvSpPr>
        <p:spPr bwMode="auto">
          <a:xfrm>
            <a:off x="-3989" y="3024735"/>
            <a:ext cx="7559674" cy="1271682"/>
          </a:xfrm>
          <a:prstGeom prst="rect">
            <a:avLst/>
          </a:prstGeom>
          <a:gradFill flip="none" rotWithShape="1">
            <a:gsLst>
              <a:gs pos="0">
                <a:srgbClr val="BEE6FA"/>
              </a:gs>
              <a:gs pos="55000">
                <a:srgbClr val="6666FF"/>
              </a:gs>
            </a:gsLst>
            <a:lin ang="2700000" scaled="1"/>
            <a:tileRect/>
          </a:gradFill>
          <a:ln>
            <a:noFill/>
          </a:ln>
        </p:spPr>
        <p:txBody>
          <a:bodyPr vert="horz" wrap="square" lIns="32992" tIns="16496" rIns="32992" bIns="16496" numCol="1" anchor="t" anchorCtr="0" compatLnSpc="1">
            <a:prstTxWarp prst="textNoShape">
              <a:avLst/>
            </a:prstTxWarp>
          </a:bodyPr>
          <a:lstStyle/>
          <a:p>
            <a:pPr defTabSz="457200"/>
            <a:endParaRPr kumimoji="0" lang="ja-JP" altLang="en-US" sz="650" dirty="0">
              <a:solidFill>
                <a:prstClr val="black"/>
              </a:solidFill>
              <a:ea typeface="游ゴシック" panose="020B0400000000000000" pitchFamily="50" charset="-128"/>
            </a:endParaRPr>
          </a:p>
        </p:txBody>
      </p:sp>
      <p:sp>
        <p:nvSpPr>
          <p:cNvPr id="24" name="Freeform 21"/>
          <p:cNvSpPr>
            <a:spLocks noEditPoints="1"/>
          </p:cNvSpPr>
          <p:nvPr/>
        </p:nvSpPr>
        <p:spPr bwMode="auto">
          <a:xfrm>
            <a:off x="234949" y="9100849"/>
            <a:ext cx="7089775" cy="1384732"/>
          </a:xfrm>
          <a:custGeom>
            <a:avLst/>
            <a:gdLst>
              <a:gd name="T0" fmla="*/ 4440 w 4466"/>
              <a:gd name="T1" fmla="*/ 78 h 468"/>
              <a:gd name="T2" fmla="*/ 4436 w 4466"/>
              <a:gd name="T3" fmla="*/ 6 h 468"/>
              <a:gd name="T4" fmla="*/ 4382 w 4466"/>
              <a:gd name="T5" fmla="*/ 0 h 468"/>
              <a:gd name="T6" fmla="*/ 4384 w 4466"/>
              <a:gd name="T7" fmla="*/ 6 h 468"/>
              <a:gd name="T8" fmla="*/ 4348 w 4466"/>
              <a:gd name="T9" fmla="*/ 12 h 468"/>
              <a:gd name="T10" fmla="*/ 4340 w 4466"/>
              <a:gd name="T11" fmla="*/ 24 h 468"/>
              <a:gd name="T12" fmla="*/ 124 w 4466"/>
              <a:gd name="T13" fmla="*/ 8 h 468"/>
              <a:gd name="T14" fmla="*/ 122 w 4466"/>
              <a:gd name="T15" fmla="*/ 16 h 468"/>
              <a:gd name="T16" fmla="*/ 94 w 4466"/>
              <a:gd name="T17" fmla="*/ 10 h 468"/>
              <a:gd name="T18" fmla="*/ 72 w 4466"/>
              <a:gd name="T19" fmla="*/ 14 h 468"/>
              <a:gd name="T20" fmla="*/ 10 w 4466"/>
              <a:gd name="T21" fmla="*/ 30 h 468"/>
              <a:gd name="T22" fmla="*/ 4 w 4466"/>
              <a:gd name="T23" fmla="*/ 76 h 468"/>
              <a:gd name="T24" fmla="*/ 6 w 4466"/>
              <a:gd name="T25" fmla="*/ 82 h 468"/>
              <a:gd name="T26" fmla="*/ 12 w 4466"/>
              <a:gd name="T27" fmla="*/ 118 h 468"/>
              <a:gd name="T28" fmla="*/ 18 w 4466"/>
              <a:gd name="T29" fmla="*/ 128 h 468"/>
              <a:gd name="T30" fmla="*/ 26 w 4466"/>
              <a:gd name="T31" fmla="*/ 342 h 468"/>
              <a:gd name="T32" fmla="*/ 18 w 4466"/>
              <a:gd name="T33" fmla="*/ 356 h 468"/>
              <a:gd name="T34" fmla="*/ 20 w 4466"/>
              <a:gd name="T35" fmla="*/ 386 h 468"/>
              <a:gd name="T36" fmla="*/ 4 w 4466"/>
              <a:gd name="T37" fmla="*/ 372 h 468"/>
              <a:gd name="T38" fmla="*/ 30 w 4466"/>
              <a:gd name="T39" fmla="*/ 420 h 468"/>
              <a:gd name="T40" fmla="*/ 54 w 4466"/>
              <a:gd name="T41" fmla="*/ 458 h 468"/>
              <a:gd name="T42" fmla="*/ 98 w 4466"/>
              <a:gd name="T43" fmla="*/ 452 h 468"/>
              <a:gd name="T44" fmla="*/ 84 w 4466"/>
              <a:gd name="T45" fmla="*/ 444 h 468"/>
              <a:gd name="T46" fmla="*/ 108 w 4466"/>
              <a:gd name="T47" fmla="*/ 450 h 468"/>
              <a:gd name="T48" fmla="*/ 148 w 4466"/>
              <a:gd name="T49" fmla="*/ 460 h 468"/>
              <a:gd name="T50" fmla="*/ 4356 w 4466"/>
              <a:gd name="T51" fmla="*/ 456 h 468"/>
              <a:gd name="T52" fmla="*/ 4360 w 4466"/>
              <a:gd name="T53" fmla="*/ 440 h 468"/>
              <a:gd name="T54" fmla="*/ 4370 w 4466"/>
              <a:gd name="T55" fmla="*/ 450 h 468"/>
              <a:gd name="T56" fmla="*/ 4412 w 4466"/>
              <a:gd name="T57" fmla="*/ 440 h 468"/>
              <a:gd name="T58" fmla="*/ 4454 w 4466"/>
              <a:gd name="T59" fmla="*/ 436 h 468"/>
              <a:gd name="T60" fmla="*/ 4466 w 4466"/>
              <a:gd name="T61" fmla="*/ 382 h 468"/>
              <a:gd name="T62" fmla="*/ 4456 w 4466"/>
              <a:gd name="T63" fmla="*/ 388 h 468"/>
              <a:gd name="T64" fmla="*/ 4448 w 4466"/>
              <a:gd name="T65" fmla="*/ 354 h 468"/>
              <a:gd name="T66" fmla="*/ 4440 w 4466"/>
              <a:gd name="T67" fmla="*/ 342 h 468"/>
              <a:gd name="T68" fmla="*/ 4440 w 4466"/>
              <a:gd name="T69" fmla="*/ 126 h 468"/>
              <a:gd name="T70" fmla="*/ 4448 w 4466"/>
              <a:gd name="T71" fmla="*/ 114 h 468"/>
              <a:gd name="T72" fmla="*/ 4452 w 4466"/>
              <a:gd name="T73" fmla="*/ 78 h 468"/>
              <a:gd name="T74" fmla="*/ 4288 w 4466"/>
              <a:gd name="T75" fmla="*/ 432 h 468"/>
              <a:gd name="T76" fmla="*/ 4302 w 4466"/>
              <a:gd name="T77" fmla="*/ 418 h 468"/>
              <a:gd name="T78" fmla="*/ 188 w 4466"/>
              <a:gd name="T79" fmla="*/ 430 h 468"/>
              <a:gd name="T80" fmla="*/ 168 w 4466"/>
              <a:gd name="T81" fmla="*/ 418 h 468"/>
              <a:gd name="T82" fmla="*/ 152 w 4466"/>
              <a:gd name="T83" fmla="*/ 418 h 468"/>
              <a:gd name="T84" fmla="*/ 58 w 4466"/>
              <a:gd name="T85" fmla="*/ 280 h 468"/>
              <a:gd name="T86" fmla="*/ 64 w 4466"/>
              <a:gd name="T87" fmla="*/ 296 h 468"/>
              <a:gd name="T88" fmla="*/ 56 w 4466"/>
              <a:gd name="T89" fmla="*/ 194 h 468"/>
              <a:gd name="T90" fmla="*/ 56 w 4466"/>
              <a:gd name="T91" fmla="*/ 170 h 468"/>
              <a:gd name="T92" fmla="*/ 54 w 4466"/>
              <a:gd name="T93" fmla="*/ 150 h 468"/>
              <a:gd name="T94" fmla="*/ 172 w 4466"/>
              <a:gd name="T95" fmla="*/ 60 h 468"/>
              <a:gd name="T96" fmla="*/ 184 w 4466"/>
              <a:gd name="T97" fmla="*/ 66 h 468"/>
              <a:gd name="T98" fmla="*/ 4286 w 4466"/>
              <a:gd name="T99" fmla="*/ 66 h 468"/>
              <a:gd name="T100" fmla="*/ 4282 w 4466"/>
              <a:gd name="T101" fmla="*/ 60 h 468"/>
              <a:gd name="T102" fmla="*/ 4432 w 4466"/>
              <a:gd name="T103" fmla="*/ 148 h 468"/>
              <a:gd name="T104" fmla="*/ 4416 w 4466"/>
              <a:gd name="T105" fmla="*/ 170 h 468"/>
              <a:gd name="T106" fmla="*/ 4422 w 4466"/>
              <a:gd name="T107" fmla="*/ 194 h 468"/>
              <a:gd name="T108" fmla="*/ 4406 w 4466"/>
              <a:gd name="T109" fmla="*/ 302 h 468"/>
              <a:gd name="T110" fmla="*/ 4420 w 4466"/>
              <a:gd name="T111" fmla="*/ 278 h 468"/>
              <a:gd name="T112" fmla="*/ 4436 w 4466"/>
              <a:gd name="T113" fmla="*/ 10 h 468"/>
              <a:gd name="T114" fmla="*/ 104 w 4466"/>
              <a:gd name="T115" fmla="*/ 30 h 468"/>
              <a:gd name="T116" fmla="*/ 34 w 4466"/>
              <a:gd name="T117" fmla="*/ 50 h 468"/>
              <a:gd name="T118" fmla="*/ 14 w 4466"/>
              <a:gd name="T119" fmla="*/ 454 h 468"/>
              <a:gd name="T120" fmla="*/ 4314 w 4466"/>
              <a:gd name="T121" fmla="*/ 440 h 468"/>
              <a:gd name="T122" fmla="*/ 4416 w 4466"/>
              <a:gd name="T123" fmla="*/ 41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66" h="468">
                <a:moveTo>
                  <a:pt x="4452" y="94"/>
                </a:moveTo>
                <a:lnTo>
                  <a:pt x="4452" y="94"/>
                </a:lnTo>
                <a:lnTo>
                  <a:pt x="4450" y="94"/>
                </a:lnTo>
                <a:lnTo>
                  <a:pt x="4448" y="96"/>
                </a:lnTo>
                <a:lnTo>
                  <a:pt x="4448" y="96"/>
                </a:lnTo>
                <a:lnTo>
                  <a:pt x="4448" y="98"/>
                </a:lnTo>
                <a:lnTo>
                  <a:pt x="4450" y="100"/>
                </a:lnTo>
                <a:lnTo>
                  <a:pt x="4450" y="100"/>
                </a:lnTo>
                <a:lnTo>
                  <a:pt x="4454" y="100"/>
                </a:lnTo>
                <a:lnTo>
                  <a:pt x="4458" y="98"/>
                </a:lnTo>
                <a:lnTo>
                  <a:pt x="4462" y="96"/>
                </a:lnTo>
                <a:lnTo>
                  <a:pt x="4464" y="92"/>
                </a:lnTo>
                <a:lnTo>
                  <a:pt x="4464" y="92"/>
                </a:lnTo>
                <a:lnTo>
                  <a:pt x="4466" y="86"/>
                </a:lnTo>
                <a:lnTo>
                  <a:pt x="4464" y="80"/>
                </a:lnTo>
                <a:lnTo>
                  <a:pt x="4460" y="76"/>
                </a:lnTo>
                <a:lnTo>
                  <a:pt x="4456" y="74"/>
                </a:lnTo>
                <a:lnTo>
                  <a:pt x="4456" y="74"/>
                </a:lnTo>
                <a:lnTo>
                  <a:pt x="4450" y="74"/>
                </a:lnTo>
                <a:lnTo>
                  <a:pt x="4444" y="74"/>
                </a:lnTo>
                <a:lnTo>
                  <a:pt x="4440" y="78"/>
                </a:lnTo>
                <a:lnTo>
                  <a:pt x="4436" y="84"/>
                </a:lnTo>
                <a:lnTo>
                  <a:pt x="4436" y="50"/>
                </a:lnTo>
                <a:lnTo>
                  <a:pt x="4456" y="50"/>
                </a:lnTo>
                <a:lnTo>
                  <a:pt x="4456" y="50"/>
                </a:lnTo>
                <a:lnTo>
                  <a:pt x="4456" y="50"/>
                </a:lnTo>
                <a:lnTo>
                  <a:pt x="4458" y="48"/>
                </a:lnTo>
                <a:lnTo>
                  <a:pt x="4458" y="48"/>
                </a:lnTo>
                <a:lnTo>
                  <a:pt x="4456" y="46"/>
                </a:lnTo>
                <a:lnTo>
                  <a:pt x="4456" y="44"/>
                </a:lnTo>
                <a:lnTo>
                  <a:pt x="4436" y="44"/>
                </a:lnTo>
                <a:lnTo>
                  <a:pt x="4436" y="30"/>
                </a:lnTo>
                <a:lnTo>
                  <a:pt x="4454" y="30"/>
                </a:lnTo>
                <a:lnTo>
                  <a:pt x="4454" y="30"/>
                </a:lnTo>
                <a:lnTo>
                  <a:pt x="4456" y="30"/>
                </a:lnTo>
                <a:lnTo>
                  <a:pt x="4456" y="30"/>
                </a:lnTo>
                <a:lnTo>
                  <a:pt x="4456" y="10"/>
                </a:lnTo>
                <a:lnTo>
                  <a:pt x="4456" y="10"/>
                </a:lnTo>
                <a:lnTo>
                  <a:pt x="4456" y="8"/>
                </a:lnTo>
                <a:lnTo>
                  <a:pt x="4454" y="6"/>
                </a:lnTo>
                <a:lnTo>
                  <a:pt x="4436" y="6"/>
                </a:lnTo>
                <a:lnTo>
                  <a:pt x="4436" y="6"/>
                </a:lnTo>
                <a:lnTo>
                  <a:pt x="4432" y="8"/>
                </a:lnTo>
                <a:lnTo>
                  <a:pt x="4432" y="10"/>
                </a:lnTo>
                <a:lnTo>
                  <a:pt x="4432" y="26"/>
                </a:lnTo>
                <a:lnTo>
                  <a:pt x="4416" y="26"/>
                </a:lnTo>
                <a:lnTo>
                  <a:pt x="4416" y="10"/>
                </a:lnTo>
                <a:lnTo>
                  <a:pt x="4416" y="10"/>
                </a:lnTo>
                <a:lnTo>
                  <a:pt x="4416" y="8"/>
                </a:lnTo>
                <a:lnTo>
                  <a:pt x="4414" y="8"/>
                </a:lnTo>
                <a:lnTo>
                  <a:pt x="4414" y="8"/>
                </a:lnTo>
                <a:lnTo>
                  <a:pt x="4412" y="8"/>
                </a:lnTo>
                <a:lnTo>
                  <a:pt x="4412" y="10"/>
                </a:lnTo>
                <a:lnTo>
                  <a:pt x="4412" y="26"/>
                </a:lnTo>
                <a:lnTo>
                  <a:pt x="4384" y="26"/>
                </a:lnTo>
                <a:lnTo>
                  <a:pt x="4384" y="26"/>
                </a:lnTo>
                <a:lnTo>
                  <a:pt x="4390" y="20"/>
                </a:lnTo>
                <a:lnTo>
                  <a:pt x="4392" y="14"/>
                </a:lnTo>
                <a:lnTo>
                  <a:pt x="4392" y="14"/>
                </a:lnTo>
                <a:lnTo>
                  <a:pt x="4392" y="8"/>
                </a:lnTo>
                <a:lnTo>
                  <a:pt x="4388" y="2"/>
                </a:lnTo>
                <a:lnTo>
                  <a:pt x="4388" y="2"/>
                </a:lnTo>
                <a:lnTo>
                  <a:pt x="4382" y="0"/>
                </a:lnTo>
                <a:lnTo>
                  <a:pt x="4376" y="0"/>
                </a:lnTo>
                <a:lnTo>
                  <a:pt x="4376" y="0"/>
                </a:lnTo>
                <a:lnTo>
                  <a:pt x="4370" y="4"/>
                </a:lnTo>
                <a:lnTo>
                  <a:pt x="4368" y="8"/>
                </a:lnTo>
                <a:lnTo>
                  <a:pt x="4368" y="8"/>
                </a:lnTo>
                <a:lnTo>
                  <a:pt x="4366" y="12"/>
                </a:lnTo>
                <a:lnTo>
                  <a:pt x="4366" y="16"/>
                </a:lnTo>
                <a:lnTo>
                  <a:pt x="4366" y="16"/>
                </a:lnTo>
                <a:lnTo>
                  <a:pt x="4368" y="18"/>
                </a:lnTo>
                <a:lnTo>
                  <a:pt x="4370" y="18"/>
                </a:lnTo>
                <a:lnTo>
                  <a:pt x="4370" y="18"/>
                </a:lnTo>
                <a:lnTo>
                  <a:pt x="4372" y="16"/>
                </a:lnTo>
                <a:lnTo>
                  <a:pt x="4372" y="14"/>
                </a:lnTo>
                <a:lnTo>
                  <a:pt x="4372" y="14"/>
                </a:lnTo>
                <a:lnTo>
                  <a:pt x="4370" y="12"/>
                </a:lnTo>
                <a:lnTo>
                  <a:pt x="4372" y="10"/>
                </a:lnTo>
                <a:lnTo>
                  <a:pt x="4372" y="10"/>
                </a:lnTo>
                <a:lnTo>
                  <a:pt x="4376" y="6"/>
                </a:lnTo>
                <a:lnTo>
                  <a:pt x="4376" y="6"/>
                </a:lnTo>
                <a:lnTo>
                  <a:pt x="4382" y="4"/>
                </a:lnTo>
                <a:lnTo>
                  <a:pt x="4384" y="6"/>
                </a:lnTo>
                <a:lnTo>
                  <a:pt x="4384" y="6"/>
                </a:lnTo>
                <a:lnTo>
                  <a:pt x="4388" y="10"/>
                </a:lnTo>
                <a:lnTo>
                  <a:pt x="4388" y="14"/>
                </a:lnTo>
                <a:lnTo>
                  <a:pt x="4388" y="14"/>
                </a:lnTo>
                <a:lnTo>
                  <a:pt x="4386" y="20"/>
                </a:lnTo>
                <a:lnTo>
                  <a:pt x="4380" y="22"/>
                </a:lnTo>
                <a:lnTo>
                  <a:pt x="4380" y="22"/>
                </a:lnTo>
                <a:lnTo>
                  <a:pt x="4372" y="24"/>
                </a:lnTo>
                <a:lnTo>
                  <a:pt x="4360" y="26"/>
                </a:lnTo>
                <a:lnTo>
                  <a:pt x="4350" y="26"/>
                </a:lnTo>
                <a:lnTo>
                  <a:pt x="4350" y="26"/>
                </a:lnTo>
                <a:lnTo>
                  <a:pt x="4346" y="24"/>
                </a:lnTo>
                <a:lnTo>
                  <a:pt x="4344" y="22"/>
                </a:lnTo>
                <a:lnTo>
                  <a:pt x="4344" y="22"/>
                </a:lnTo>
                <a:lnTo>
                  <a:pt x="4342" y="20"/>
                </a:lnTo>
                <a:lnTo>
                  <a:pt x="4342" y="16"/>
                </a:lnTo>
                <a:lnTo>
                  <a:pt x="4342" y="16"/>
                </a:lnTo>
                <a:lnTo>
                  <a:pt x="4344" y="12"/>
                </a:lnTo>
                <a:lnTo>
                  <a:pt x="4344" y="12"/>
                </a:lnTo>
                <a:lnTo>
                  <a:pt x="4348" y="12"/>
                </a:lnTo>
                <a:lnTo>
                  <a:pt x="4348" y="12"/>
                </a:lnTo>
                <a:lnTo>
                  <a:pt x="4352" y="14"/>
                </a:lnTo>
                <a:lnTo>
                  <a:pt x="4352" y="16"/>
                </a:lnTo>
                <a:lnTo>
                  <a:pt x="4352" y="16"/>
                </a:lnTo>
                <a:lnTo>
                  <a:pt x="4352" y="18"/>
                </a:lnTo>
                <a:lnTo>
                  <a:pt x="4354" y="18"/>
                </a:lnTo>
                <a:lnTo>
                  <a:pt x="4354" y="18"/>
                </a:lnTo>
                <a:lnTo>
                  <a:pt x="4356" y="18"/>
                </a:lnTo>
                <a:lnTo>
                  <a:pt x="4356" y="16"/>
                </a:lnTo>
                <a:lnTo>
                  <a:pt x="4356" y="16"/>
                </a:lnTo>
                <a:lnTo>
                  <a:pt x="4356" y="12"/>
                </a:lnTo>
                <a:lnTo>
                  <a:pt x="4354" y="10"/>
                </a:lnTo>
                <a:lnTo>
                  <a:pt x="4350" y="8"/>
                </a:lnTo>
                <a:lnTo>
                  <a:pt x="4350" y="8"/>
                </a:lnTo>
                <a:lnTo>
                  <a:pt x="4346" y="8"/>
                </a:lnTo>
                <a:lnTo>
                  <a:pt x="4342" y="8"/>
                </a:lnTo>
                <a:lnTo>
                  <a:pt x="4342" y="8"/>
                </a:lnTo>
                <a:lnTo>
                  <a:pt x="4338" y="12"/>
                </a:lnTo>
                <a:lnTo>
                  <a:pt x="4338" y="16"/>
                </a:lnTo>
                <a:lnTo>
                  <a:pt x="4338" y="16"/>
                </a:lnTo>
                <a:lnTo>
                  <a:pt x="4338" y="20"/>
                </a:lnTo>
                <a:lnTo>
                  <a:pt x="4340" y="24"/>
                </a:lnTo>
                <a:lnTo>
                  <a:pt x="4340" y="24"/>
                </a:lnTo>
                <a:lnTo>
                  <a:pt x="4340" y="26"/>
                </a:lnTo>
                <a:lnTo>
                  <a:pt x="4318" y="26"/>
                </a:lnTo>
                <a:lnTo>
                  <a:pt x="4318" y="10"/>
                </a:lnTo>
                <a:lnTo>
                  <a:pt x="4318" y="10"/>
                </a:lnTo>
                <a:lnTo>
                  <a:pt x="4318" y="8"/>
                </a:lnTo>
                <a:lnTo>
                  <a:pt x="4316" y="6"/>
                </a:lnTo>
                <a:lnTo>
                  <a:pt x="148" y="6"/>
                </a:lnTo>
                <a:lnTo>
                  <a:pt x="148" y="6"/>
                </a:lnTo>
                <a:lnTo>
                  <a:pt x="148" y="8"/>
                </a:lnTo>
                <a:lnTo>
                  <a:pt x="146" y="10"/>
                </a:lnTo>
                <a:lnTo>
                  <a:pt x="146" y="26"/>
                </a:lnTo>
                <a:lnTo>
                  <a:pt x="124" y="26"/>
                </a:lnTo>
                <a:lnTo>
                  <a:pt x="124" y="26"/>
                </a:lnTo>
                <a:lnTo>
                  <a:pt x="126" y="24"/>
                </a:lnTo>
                <a:lnTo>
                  <a:pt x="126" y="24"/>
                </a:lnTo>
                <a:lnTo>
                  <a:pt x="128" y="20"/>
                </a:lnTo>
                <a:lnTo>
                  <a:pt x="128" y="16"/>
                </a:lnTo>
                <a:lnTo>
                  <a:pt x="128" y="16"/>
                </a:lnTo>
                <a:lnTo>
                  <a:pt x="126" y="12"/>
                </a:lnTo>
                <a:lnTo>
                  <a:pt x="124" y="8"/>
                </a:lnTo>
                <a:lnTo>
                  <a:pt x="124" y="8"/>
                </a:lnTo>
                <a:lnTo>
                  <a:pt x="120" y="8"/>
                </a:lnTo>
                <a:lnTo>
                  <a:pt x="116" y="8"/>
                </a:lnTo>
                <a:lnTo>
                  <a:pt x="116" y="8"/>
                </a:lnTo>
                <a:lnTo>
                  <a:pt x="112" y="10"/>
                </a:lnTo>
                <a:lnTo>
                  <a:pt x="108" y="12"/>
                </a:lnTo>
                <a:lnTo>
                  <a:pt x="108" y="16"/>
                </a:lnTo>
                <a:lnTo>
                  <a:pt x="108" y="16"/>
                </a:lnTo>
                <a:lnTo>
                  <a:pt x="108" y="18"/>
                </a:lnTo>
                <a:lnTo>
                  <a:pt x="110" y="18"/>
                </a:lnTo>
                <a:lnTo>
                  <a:pt x="110" y="18"/>
                </a:lnTo>
                <a:lnTo>
                  <a:pt x="112" y="18"/>
                </a:lnTo>
                <a:lnTo>
                  <a:pt x="112" y="16"/>
                </a:lnTo>
                <a:lnTo>
                  <a:pt x="112" y="16"/>
                </a:lnTo>
                <a:lnTo>
                  <a:pt x="114" y="14"/>
                </a:lnTo>
                <a:lnTo>
                  <a:pt x="116" y="12"/>
                </a:lnTo>
                <a:lnTo>
                  <a:pt x="116" y="12"/>
                </a:lnTo>
                <a:lnTo>
                  <a:pt x="120" y="14"/>
                </a:lnTo>
                <a:lnTo>
                  <a:pt x="120" y="14"/>
                </a:lnTo>
                <a:lnTo>
                  <a:pt x="122" y="16"/>
                </a:lnTo>
                <a:lnTo>
                  <a:pt x="122" y="16"/>
                </a:lnTo>
                <a:lnTo>
                  <a:pt x="122" y="20"/>
                </a:lnTo>
                <a:lnTo>
                  <a:pt x="122" y="22"/>
                </a:lnTo>
                <a:lnTo>
                  <a:pt x="122" y="22"/>
                </a:lnTo>
                <a:lnTo>
                  <a:pt x="118" y="24"/>
                </a:lnTo>
                <a:lnTo>
                  <a:pt x="114" y="26"/>
                </a:lnTo>
                <a:lnTo>
                  <a:pt x="104" y="26"/>
                </a:lnTo>
                <a:lnTo>
                  <a:pt x="104" y="26"/>
                </a:lnTo>
                <a:lnTo>
                  <a:pt x="94" y="24"/>
                </a:lnTo>
                <a:lnTo>
                  <a:pt x="84" y="22"/>
                </a:lnTo>
                <a:lnTo>
                  <a:pt x="84" y="22"/>
                </a:lnTo>
                <a:lnTo>
                  <a:pt x="80" y="20"/>
                </a:lnTo>
                <a:lnTo>
                  <a:pt x="76" y="14"/>
                </a:lnTo>
                <a:lnTo>
                  <a:pt x="76" y="14"/>
                </a:lnTo>
                <a:lnTo>
                  <a:pt x="78" y="10"/>
                </a:lnTo>
                <a:lnTo>
                  <a:pt x="80" y="6"/>
                </a:lnTo>
                <a:lnTo>
                  <a:pt x="80" y="6"/>
                </a:lnTo>
                <a:lnTo>
                  <a:pt x="84" y="4"/>
                </a:lnTo>
                <a:lnTo>
                  <a:pt x="88" y="6"/>
                </a:lnTo>
                <a:lnTo>
                  <a:pt x="88" y="6"/>
                </a:lnTo>
                <a:lnTo>
                  <a:pt x="94" y="10"/>
                </a:lnTo>
                <a:lnTo>
                  <a:pt x="94" y="10"/>
                </a:lnTo>
                <a:lnTo>
                  <a:pt x="94" y="12"/>
                </a:lnTo>
                <a:lnTo>
                  <a:pt x="94" y="14"/>
                </a:lnTo>
                <a:lnTo>
                  <a:pt x="94" y="14"/>
                </a:lnTo>
                <a:lnTo>
                  <a:pt x="94" y="16"/>
                </a:lnTo>
                <a:lnTo>
                  <a:pt x="94" y="18"/>
                </a:lnTo>
                <a:lnTo>
                  <a:pt x="94" y="18"/>
                </a:lnTo>
                <a:lnTo>
                  <a:pt x="96" y="18"/>
                </a:lnTo>
                <a:lnTo>
                  <a:pt x="98" y="16"/>
                </a:lnTo>
                <a:lnTo>
                  <a:pt x="98" y="16"/>
                </a:lnTo>
                <a:lnTo>
                  <a:pt x="98" y="12"/>
                </a:lnTo>
                <a:lnTo>
                  <a:pt x="98" y="8"/>
                </a:lnTo>
                <a:lnTo>
                  <a:pt x="98" y="8"/>
                </a:lnTo>
                <a:lnTo>
                  <a:pt x="94" y="4"/>
                </a:lnTo>
                <a:lnTo>
                  <a:pt x="90" y="0"/>
                </a:lnTo>
                <a:lnTo>
                  <a:pt x="90" y="0"/>
                </a:lnTo>
                <a:lnTo>
                  <a:pt x="84" y="0"/>
                </a:lnTo>
                <a:lnTo>
                  <a:pt x="78" y="2"/>
                </a:lnTo>
                <a:lnTo>
                  <a:pt x="78" y="2"/>
                </a:lnTo>
                <a:lnTo>
                  <a:pt x="72" y="8"/>
                </a:lnTo>
                <a:lnTo>
                  <a:pt x="72" y="14"/>
                </a:lnTo>
                <a:lnTo>
                  <a:pt x="72" y="14"/>
                </a:lnTo>
                <a:lnTo>
                  <a:pt x="74" y="20"/>
                </a:lnTo>
                <a:lnTo>
                  <a:pt x="80" y="26"/>
                </a:lnTo>
                <a:lnTo>
                  <a:pt x="54" y="26"/>
                </a:lnTo>
                <a:lnTo>
                  <a:pt x="54" y="10"/>
                </a:lnTo>
                <a:lnTo>
                  <a:pt x="54" y="10"/>
                </a:lnTo>
                <a:lnTo>
                  <a:pt x="54" y="8"/>
                </a:lnTo>
                <a:lnTo>
                  <a:pt x="52" y="8"/>
                </a:lnTo>
                <a:lnTo>
                  <a:pt x="52" y="8"/>
                </a:lnTo>
                <a:lnTo>
                  <a:pt x="50" y="8"/>
                </a:lnTo>
                <a:lnTo>
                  <a:pt x="50" y="10"/>
                </a:lnTo>
                <a:lnTo>
                  <a:pt x="50" y="26"/>
                </a:lnTo>
                <a:lnTo>
                  <a:pt x="34" y="26"/>
                </a:lnTo>
                <a:lnTo>
                  <a:pt x="34" y="10"/>
                </a:lnTo>
                <a:lnTo>
                  <a:pt x="34" y="10"/>
                </a:lnTo>
                <a:lnTo>
                  <a:pt x="32" y="8"/>
                </a:lnTo>
                <a:lnTo>
                  <a:pt x="30" y="6"/>
                </a:lnTo>
                <a:lnTo>
                  <a:pt x="10" y="6"/>
                </a:lnTo>
                <a:lnTo>
                  <a:pt x="10" y="6"/>
                </a:lnTo>
                <a:lnTo>
                  <a:pt x="10" y="8"/>
                </a:lnTo>
                <a:lnTo>
                  <a:pt x="10" y="10"/>
                </a:lnTo>
                <a:lnTo>
                  <a:pt x="10" y="30"/>
                </a:lnTo>
                <a:lnTo>
                  <a:pt x="10" y="30"/>
                </a:lnTo>
                <a:lnTo>
                  <a:pt x="10" y="30"/>
                </a:lnTo>
                <a:lnTo>
                  <a:pt x="10" y="30"/>
                </a:lnTo>
                <a:lnTo>
                  <a:pt x="30" y="30"/>
                </a:lnTo>
                <a:lnTo>
                  <a:pt x="30" y="44"/>
                </a:lnTo>
                <a:lnTo>
                  <a:pt x="10" y="44"/>
                </a:lnTo>
                <a:lnTo>
                  <a:pt x="10" y="44"/>
                </a:lnTo>
                <a:lnTo>
                  <a:pt x="8" y="46"/>
                </a:lnTo>
                <a:lnTo>
                  <a:pt x="8" y="48"/>
                </a:lnTo>
                <a:lnTo>
                  <a:pt x="8" y="48"/>
                </a:lnTo>
                <a:lnTo>
                  <a:pt x="8" y="50"/>
                </a:lnTo>
                <a:lnTo>
                  <a:pt x="10" y="50"/>
                </a:lnTo>
                <a:lnTo>
                  <a:pt x="30" y="50"/>
                </a:lnTo>
                <a:lnTo>
                  <a:pt x="30" y="84"/>
                </a:lnTo>
                <a:lnTo>
                  <a:pt x="30" y="84"/>
                </a:lnTo>
                <a:lnTo>
                  <a:pt x="26" y="78"/>
                </a:lnTo>
                <a:lnTo>
                  <a:pt x="20" y="74"/>
                </a:lnTo>
                <a:lnTo>
                  <a:pt x="16" y="74"/>
                </a:lnTo>
                <a:lnTo>
                  <a:pt x="8" y="74"/>
                </a:lnTo>
                <a:lnTo>
                  <a:pt x="8" y="74"/>
                </a:lnTo>
                <a:lnTo>
                  <a:pt x="4" y="76"/>
                </a:lnTo>
                <a:lnTo>
                  <a:pt x="2" y="80"/>
                </a:lnTo>
                <a:lnTo>
                  <a:pt x="0" y="86"/>
                </a:lnTo>
                <a:lnTo>
                  <a:pt x="0" y="92"/>
                </a:lnTo>
                <a:lnTo>
                  <a:pt x="0" y="92"/>
                </a:lnTo>
                <a:lnTo>
                  <a:pt x="4" y="96"/>
                </a:lnTo>
                <a:lnTo>
                  <a:pt x="8" y="98"/>
                </a:lnTo>
                <a:lnTo>
                  <a:pt x="12" y="100"/>
                </a:lnTo>
                <a:lnTo>
                  <a:pt x="16" y="100"/>
                </a:lnTo>
                <a:lnTo>
                  <a:pt x="16" y="100"/>
                </a:lnTo>
                <a:lnTo>
                  <a:pt x="16" y="98"/>
                </a:lnTo>
                <a:lnTo>
                  <a:pt x="16" y="96"/>
                </a:lnTo>
                <a:lnTo>
                  <a:pt x="16" y="96"/>
                </a:lnTo>
                <a:lnTo>
                  <a:pt x="16" y="94"/>
                </a:lnTo>
                <a:lnTo>
                  <a:pt x="14" y="94"/>
                </a:lnTo>
                <a:lnTo>
                  <a:pt x="14" y="94"/>
                </a:lnTo>
                <a:lnTo>
                  <a:pt x="12" y="96"/>
                </a:lnTo>
                <a:lnTo>
                  <a:pt x="8" y="94"/>
                </a:lnTo>
                <a:lnTo>
                  <a:pt x="4" y="90"/>
                </a:lnTo>
                <a:lnTo>
                  <a:pt x="4" y="90"/>
                </a:lnTo>
                <a:lnTo>
                  <a:pt x="4" y="86"/>
                </a:lnTo>
                <a:lnTo>
                  <a:pt x="6" y="82"/>
                </a:lnTo>
                <a:lnTo>
                  <a:pt x="10" y="78"/>
                </a:lnTo>
                <a:lnTo>
                  <a:pt x="10" y="78"/>
                </a:lnTo>
                <a:lnTo>
                  <a:pt x="12" y="78"/>
                </a:lnTo>
                <a:lnTo>
                  <a:pt x="16" y="78"/>
                </a:lnTo>
                <a:lnTo>
                  <a:pt x="20" y="82"/>
                </a:lnTo>
                <a:lnTo>
                  <a:pt x="22" y="86"/>
                </a:lnTo>
                <a:lnTo>
                  <a:pt x="22" y="86"/>
                </a:lnTo>
                <a:lnTo>
                  <a:pt x="26" y="98"/>
                </a:lnTo>
                <a:lnTo>
                  <a:pt x="26" y="114"/>
                </a:lnTo>
                <a:lnTo>
                  <a:pt x="26" y="114"/>
                </a:lnTo>
                <a:lnTo>
                  <a:pt x="26" y="114"/>
                </a:lnTo>
                <a:lnTo>
                  <a:pt x="26" y="114"/>
                </a:lnTo>
                <a:lnTo>
                  <a:pt x="24" y="120"/>
                </a:lnTo>
                <a:lnTo>
                  <a:pt x="22" y="122"/>
                </a:lnTo>
                <a:lnTo>
                  <a:pt x="22" y="122"/>
                </a:lnTo>
                <a:lnTo>
                  <a:pt x="16" y="124"/>
                </a:lnTo>
                <a:lnTo>
                  <a:pt x="16" y="124"/>
                </a:lnTo>
                <a:lnTo>
                  <a:pt x="12" y="122"/>
                </a:lnTo>
                <a:lnTo>
                  <a:pt x="12" y="122"/>
                </a:lnTo>
                <a:lnTo>
                  <a:pt x="12" y="118"/>
                </a:lnTo>
                <a:lnTo>
                  <a:pt x="12" y="118"/>
                </a:lnTo>
                <a:lnTo>
                  <a:pt x="14" y="114"/>
                </a:lnTo>
                <a:lnTo>
                  <a:pt x="16" y="114"/>
                </a:lnTo>
                <a:lnTo>
                  <a:pt x="16" y="114"/>
                </a:lnTo>
                <a:lnTo>
                  <a:pt x="18" y="114"/>
                </a:lnTo>
                <a:lnTo>
                  <a:pt x="18" y="112"/>
                </a:lnTo>
                <a:lnTo>
                  <a:pt x="18" y="112"/>
                </a:lnTo>
                <a:lnTo>
                  <a:pt x="18" y="110"/>
                </a:lnTo>
                <a:lnTo>
                  <a:pt x="16" y="110"/>
                </a:lnTo>
                <a:lnTo>
                  <a:pt x="16" y="110"/>
                </a:lnTo>
                <a:lnTo>
                  <a:pt x="12" y="110"/>
                </a:lnTo>
                <a:lnTo>
                  <a:pt x="8" y="112"/>
                </a:lnTo>
                <a:lnTo>
                  <a:pt x="8" y="116"/>
                </a:lnTo>
                <a:lnTo>
                  <a:pt x="8" y="116"/>
                </a:lnTo>
                <a:lnTo>
                  <a:pt x="8" y="120"/>
                </a:lnTo>
                <a:lnTo>
                  <a:pt x="8" y="124"/>
                </a:lnTo>
                <a:lnTo>
                  <a:pt x="8" y="124"/>
                </a:lnTo>
                <a:lnTo>
                  <a:pt x="12" y="128"/>
                </a:lnTo>
                <a:lnTo>
                  <a:pt x="16" y="128"/>
                </a:lnTo>
                <a:lnTo>
                  <a:pt x="16" y="128"/>
                </a:lnTo>
                <a:lnTo>
                  <a:pt x="18" y="128"/>
                </a:lnTo>
                <a:lnTo>
                  <a:pt x="18" y="128"/>
                </a:lnTo>
                <a:lnTo>
                  <a:pt x="22" y="128"/>
                </a:lnTo>
                <a:lnTo>
                  <a:pt x="24" y="126"/>
                </a:lnTo>
                <a:lnTo>
                  <a:pt x="24" y="126"/>
                </a:lnTo>
                <a:lnTo>
                  <a:pt x="26" y="124"/>
                </a:lnTo>
                <a:lnTo>
                  <a:pt x="26" y="124"/>
                </a:lnTo>
                <a:lnTo>
                  <a:pt x="26" y="132"/>
                </a:lnTo>
                <a:lnTo>
                  <a:pt x="26" y="132"/>
                </a:lnTo>
                <a:lnTo>
                  <a:pt x="26" y="142"/>
                </a:lnTo>
                <a:lnTo>
                  <a:pt x="10" y="142"/>
                </a:lnTo>
                <a:lnTo>
                  <a:pt x="10" y="142"/>
                </a:lnTo>
                <a:lnTo>
                  <a:pt x="10" y="146"/>
                </a:lnTo>
                <a:lnTo>
                  <a:pt x="10" y="150"/>
                </a:lnTo>
                <a:lnTo>
                  <a:pt x="10" y="318"/>
                </a:lnTo>
                <a:lnTo>
                  <a:pt x="10" y="318"/>
                </a:lnTo>
                <a:lnTo>
                  <a:pt x="10" y="318"/>
                </a:lnTo>
                <a:lnTo>
                  <a:pt x="10" y="318"/>
                </a:lnTo>
                <a:lnTo>
                  <a:pt x="26" y="318"/>
                </a:lnTo>
                <a:lnTo>
                  <a:pt x="26" y="318"/>
                </a:lnTo>
                <a:lnTo>
                  <a:pt x="26" y="332"/>
                </a:lnTo>
                <a:lnTo>
                  <a:pt x="26" y="332"/>
                </a:lnTo>
                <a:lnTo>
                  <a:pt x="26" y="342"/>
                </a:lnTo>
                <a:lnTo>
                  <a:pt x="26" y="342"/>
                </a:lnTo>
                <a:lnTo>
                  <a:pt x="24" y="340"/>
                </a:lnTo>
                <a:lnTo>
                  <a:pt x="24" y="340"/>
                </a:lnTo>
                <a:lnTo>
                  <a:pt x="20" y="338"/>
                </a:lnTo>
                <a:lnTo>
                  <a:pt x="16" y="338"/>
                </a:lnTo>
                <a:lnTo>
                  <a:pt x="16" y="338"/>
                </a:lnTo>
                <a:lnTo>
                  <a:pt x="12" y="340"/>
                </a:lnTo>
                <a:lnTo>
                  <a:pt x="8" y="342"/>
                </a:lnTo>
                <a:lnTo>
                  <a:pt x="8" y="342"/>
                </a:lnTo>
                <a:lnTo>
                  <a:pt x="8" y="346"/>
                </a:lnTo>
                <a:lnTo>
                  <a:pt x="8" y="350"/>
                </a:lnTo>
                <a:lnTo>
                  <a:pt x="8" y="350"/>
                </a:lnTo>
                <a:lnTo>
                  <a:pt x="8" y="354"/>
                </a:lnTo>
                <a:lnTo>
                  <a:pt x="10" y="356"/>
                </a:lnTo>
                <a:lnTo>
                  <a:pt x="16" y="358"/>
                </a:lnTo>
                <a:lnTo>
                  <a:pt x="16" y="358"/>
                </a:lnTo>
                <a:lnTo>
                  <a:pt x="16" y="358"/>
                </a:lnTo>
                <a:lnTo>
                  <a:pt x="16" y="358"/>
                </a:lnTo>
                <a:lnTo>
                  <a:pt x="18" y="358"/>
                </a:lnTo>
                <a:lnTo>
                  <a:pt x="18" y="356"/>
                </a:lnTo>
                <a:lnTo>
                  <a:pt x="18" y="356"/>
                </a:lnTo>
                <a:lnTo>
                  <a:pt x="18" y="354"/>
                </a:lnTo>
                <a:lnTo>
                  <a:pt x="16" y="354"/>
                </a:lnTo>
                <a:lnTo>
                  <a:pt x="16" y="354"/>
                </a:lnTo>
                <a:lnTo>
                  <a:pt x="14" y="354"/>
                </a:lnTo>
                <a:lnTo>
                  <a:pt x="12" y="350"/>
                </a:lnTo>
                <a:lnTo>
                  <a:pt x="12" y="350"/>
                </a:lnTo>
                <a:lnTo>
                  <a:pt x="12" y="346"/>
                </a:lnTo>
                <a:lnTo>
                  <a:pt x="12" y="346"/>
                </a:lnTo>
                <a:lnTo>
                  <a:pt x="16" y="344"/>
                </a:lnTo>
                <a:lnTo>
                  <a:pt x="16" y="344"/>
                </a:lnTo>
                <a:lnTo>
                  <a:pt x="22" y="346"/>
                </a:lnTo>
                <a:lnTo>
                  <a:pt x="22" y="346"/>
                </a:lnTo>
                <a:lnTo>
                  <a:pt x="24" y="348"/>
                </a:lnTo>
                <a:lnTo>
                  <a:pt x="26" y="352"/>
                </a:lnTo>
                <a:lnTo>
                  <a:pt x="26" y="352"/>
                </a:lnTo>
                <a:lnTo>
                  <a:pt x="26" y="354"/>
                </a:lnTo>
                <a:lnTo>
                  <a:pt x="26" y="354"/>
                </a:lnTo>
                <a:lnTo>
                  <a:pt x="26" y="370"/>
                </a:lnTo>
                <a:lnTo>
                  <a:pt x="22" y="382"/>
                </a:lnTo>
                <a:lnTo>
                  <a:pt x="22" y="382"/>
                </a:lnTo>
                <a:lnTo>
                  <a:pt x="20" y="386"/>
                </a:lnTo>
                <a:lnTo>
                  <a:pt x="16" y="388"/>
                </a:lnTo>
                <a:lnTo>
                  <a:pt x="12" y="390"/>
                </a:lnTo>
                <a:lnTo>
                  <a:pt x="10" y="388"/>
                </a:lnTo>
                <a:lnTo>
                  <a:pt x="10" y="388"/>
                </a:lnTo>
                <a:lnTo>
                  <a:pt x="6" y="384"/>
                </a:lnTo>
                <a:lnTo>
                  <a:pt x="4" y="382"/>
                </a:lnTo>
                <a:lnTo>
                  <a:pt x="4" y="378"/>
                </a:lnTo>
                <a:lnTo>
                  <a:pt x="4" y="378"/>
                </a:lnTo>
                <a:lnTo>
                  <a:pt x="8" y="374"/>
                </a:lnTo>
                <a:lnTo>
                  <a:pt x="12" y="372"/>
                </a:lnTo>
                <a:lnTo>
                  <a:pt x="14" y="372"/>
                </a:lnTo>
                <a:lnTo>
                  <a:pt x="14" y="372"/>
                </a:lnTo>
                <a:lnTo>
                  <a:pt x="16" y="372"/>
                </a:lnTo>
                <a:lnTo>
                  <a:pt x="16" y="372"/>
                </a:lnTo>
                <a:lnTo>
                  <a:pt x="16" y="372"/>
                </a:lnTo>
                <a:lnTo>
                  <a:pt x="16" y="370"/>
                </a:lnTo>
                <a:lnTo>
                  <a:pt x="16" y="368"/>
                </a:lnTo>
                <a:lnTo>
                  <a:pt x="16" y="368"/>
                </a:lnTo>
                <a:lnTo>
                  <a:pt x="12" y="368"/>
                </a:lnTo>
                <a:lnTo>
                  <a:pt x="6" y="368"/>
                </a:lnTo>
                <a:lnTo>
                  <a:pt x="4" y="372"/>
                </a:lnTo>
                <a:lnTo>
                  <a:pt x="0" y="376"/>
                </a:lnTo>
                <a:lnTo>
                  <a:pt x="0" y="376"/>
                </a:lnTo>
                <a:lnTo>
                  <a:pt x="0" y="382"/>
                </a:lnTo>
                <a:lnTo>
                  <a:pt x="0" y="386"/>
                </a:lnTo>
                <a:lnTo>
                  <a:pt x="4" y="390"/>
                </a:lnTo>
                <a:lnTo>
                  <a:pt x="8" y="394"/>
                </a:lnTo>
                <a:lnTo>
                  <a:pt x="8" y="394"/>
                </a:lnTo>
                <a:lnTo>
                  <a:pt x="14" y="394"/>
                </a:lnTo>
                <a:lnTo>
                  <a:pt x="14" y="394"/>
                </a:lnTo>
                <a:lnTo>
                  <a:pt x="18" y="394"/>
                </a:lnTo>
                <a:lnTo>
                  <a:pt x="22" y="392"/>
                </a:lnTo>
                <a:lnTo>
                  <a:pt x="30" y="384"/>
                </a:lnTo>
                <a:lnTo>
                  <a:pt x="30" y="416"/>
                </a:lnTo>
                <a:lnTo>
                  <a:pt x="10" y="416"/>
                </a:lnTo>
                <a:lnTo>
                  <a:pt x="10" y="416"/>
                </a:lnTo>
                <a:lnTo>
                  <a:pt x="8" y="416"/>
                </a:lnTo>
                <a:lnTo>
                  <a:pt x="8" y="418"/>
                </a:lnTo>
                <a:lnTo>
                  <a:pt x="8" y="418"/>
                </a:lnTo>
                <a:lnTo>
                  <a:pt x="8" y="420"/>
                </a:lnTo>
                <a:lnTo>
                  <a:pt x="10" y="420"/>
                </a:lnTo>
                <a:lnTo>
                  <a:pt x="30" y="420"/>
                </a:lnTo>
                <a:lnTo>
                  <a:pt x="30" y="436"/>
                </a:lnTo>
                <a:lnTo>
                  <a:pt x="10" y="436"/>
                </a:lnTo>
                <a:lnTo>
                  <a:pt x="10" y="436"/>
                </a:lnTo>
                <a:lnTo>
                  <a:pt x="10" y="436"/>
                </a:lnTo>
                <a:lnTo>
                  <a:pt x="10" y="438"/>
                </a:lnTo>
                <a:lnTo>
                  <a:pt x="10" y="458"/>
                </a:lnTo>
                <a:lnTo>
                  <a:pt x="10" y="458"/>
                </a:lnTo>
                <a:lnTo>
                  <a:pt x="10" y="460"/>
                </a:lnTo>
                <a:lnTo>
                  <a:pt x="10" y="460"/>
                </a:lnTo>
                <a:lnTo>
                  <a:pt x="30" y="460"/>
                </a:lnTo>
                <a:lnTo>
                  <a:pt x="30" y="460"/>
                </a:lnTo>
                <a:lnTo>
                  <a:pt x="32" y="460"/>
                </a:lnTo>
                <a:lnTo>
                  <a:pt x="34" y="458"/>
                </a:lnTo>
                <a:lnTo>
                  <a:pt x="34" y="440"/>
                </a:lnTo>
                <a:lnTo>
                  <a:pt x="50" y="440"/>
                </a:lnTo>
                <a:lnTo>
                  <a:pt x="50" y="458"/>
                </a:lnTo>
                <a:lnTo>
                  <a:pt x="50" y="458"/>
                </a:lnTo>
                <a:lnTo>
                  <a:pt x="50" y="458"/>
                </a:lnTo>
                <a:lnTo>
                  <a:pt x="52" y="460"/>
                </a:lnTo>
                <a:lnTo>
                  <a:pt x="52" y="460"/>
                </a:lnTo>
                <a:lnTo>
                  <a:pt x="54" y="458"/>
                </a:lnTo>
                <a:lnTo>
                  <a:pt x="54" y="458"/>
                </a:lnTo>
                <a:lnTo>
                  <a:pt x="54" y="440"/>
                </a:lnTo>
                <a:lnTo>
                  <a:pt x="80" y="440"/>
                </a:lnTo>
                <a:lnTo>
                  <a:pt x="80" y="440"/>
                </a:lnTo>
                <a:lnTo>
                  <a:pt x="76" y="442"/>
                </a:lnTo>
                <a:lnTo>
                  <a:pt x="74" y="446"/>
                </a:lnTo>
                <a:lnTo>
                  <a:pt x="72" y="452"/>
                </a:lnTo>
                <a:lnTo>
                  <a:pt x="72" y="452"/>
                </a:lnTo>
                <a:lnTo>
                  <a:pt x="72" y="460"/>
                </a:lnTo>
                <a:lnTo>
                  <a:pt x="78" y="464"/>
                </a:lnTo>
                <a:lnTo>
                  <a:pt x="78" y="464"/>
                </a:lnTo>
                <a:lnTo>
                  <a:pt x="80" y="466"/>
                </a:lnTo>
                <a:lnTo>
                  <a:pt x="84" y="468"/>
                </a:lnTo>
                <a:lnTo>
                  <a:pt x="84" y="468"/>
                </a:lnTo>
                <a:lnTo>
                  <a:pt x="90" y="466"/>
                </a:lnTo>
                <a:lnTo>
                  <a:pt x="90" y="466"/>
                </a:lnTo>
                <a:lnTo>
                  <a:pt x="94" y="464"/>
                </a:lnTo>
                <a:lnTo>
                  <a:pt x="98" y="460"/>
                </a:lnTo>
                <a:lnTo>
                  <a:pt x="98" y="460"/>
                </a:lnTo>
                <a:lnTo>
                  <a:pt x="98" y="456"/>
                </a:lnTo>
                <a:lnTo>
                  <a:pt x="98" y="452"/>
                </a:lnTo>
                <a:lnTo>
                  <a:pt x="98" y="452"/>
                </a:lnTo>
                <a:lnTo>
                  <a:pt x="96" y="450"/>
                </a:lnTo>
                <a:lnTo>
                  <a:pt x="94" y="450"/>
                </a:lnTo>
                <a:lnTo>
                  <a:pt x="94" y="450"/>
                </a:lnTo>
                <a:lnTo>
                  <a:pt x="94" y="452"/>
                </a:lnTo>
                <a:lnTo>
                  <a:pt x="94" y="454"/>
                </a:lnTo>
                <a:lnTo>
                  <a:pt x="94" y="454"/>
                </a:lnTo>
                <a:lnTo>
                  <a:pt x="94" y="456"/>
                </a:lnTo>
                <a:lnTo>
                  <a:pt x="94" y="458"/>
                </a:lnTo>
                <a:lnTo>
                  <a:pt x="94" y="458"/>
                </a:lnTo>
                <a:lnTo>
                  <a:pt x="88" y="462"/>
                </a:lnTo>
                <a:lnTo>
                  <a:pt x="88" y="462"/>
                </a:lnTo>
                <a:lnTo>
                  <a:pt x="84" y="462"/>
                </a:lnTo>
                <a:lnTo>
                  <a:pt x="80" y="462"/>
                </a:lnTo>
                <a:lnTo>
                  <a:pt x="80" y="462"/>
                </a:lnTo>
                <a:lnTo>
                  <a:pt x="78" y="458"/>
                </a:lnTo>
                <a:lnTo>
                  <a:pt x="76" y="452"/>
                </a:lnTo>
                <a:lnTo>
                  <a:pt x="76" y="452"/>
                </a:lnTo>
                <a:lnTo>
                  <a:pt x="80" y="448"/>
                </a:lnTo>
                <a:lnTo>
                  <a:pt x="84" y="444"/>
                </a:lnTo>
                <a:lnTo>
                  <a:pt x="84" y="444"/>
                </a:lnTo>
                <a:lnTo>
                  <a:pt x="94" y="442"/>
                </a:lnTo>
                <a:lnTo>
                  <a:pt x="104" y="440"/>
                </a:lnTo>
                <a:lnTo>
                  <a:pt x="114" y="440"/>
                </a:lnTo>
                <a:lnTo>
                  <a:pt x="114" y="440"/>
                </a:lnTo>
                <a:lnTo>
                  <a:pt x="118" y="442"/>
                </a:lnTo>
                <a:lnTo>
                  <a:pt x="122" y="444"/>
                </a:lnTo>
                <a:lnTo>
                  <a:pt x="122" y="444"/>
                </a:lnTo>
                <a:lnTo>
                  <a:pt x="122" y="450"/>
                </a:lnTo>
                <a:lnTo>
                  <a:pt x="122" y="450"/>
                </a:lnTo>
                <a:lnTo>
                  <a:pt x="120" y="454"/>
                </a:lnTo>
                <a:lnTo>
                  <a:pt x="120" y="454"/>
                </a:lnTo>
                <a:lnTo>
                  <a:pt x="116" y="456"/>
                </a:lnTo>
                <a:lnTo>
                  <a:pt x="116" y="456"/>
                </a:lnTo>
                <a:lnTo>
                  <a:pt x="114" y="454"/>
                </a:lnTo>
                <a:lnTo>
                  <a:pt x="112" y="452"/>
                </a:lnTo>
                <a:lnTo>
                  <a:pt x="112" y="452"/>
                </a:lnTo>
                <a:lnTo>
                  <a:pt x="112" y="450"/>
                </a:lnTo>
                <a:lnTo>
                  <a:pt x="110" y="448"/>
                </a:lnTo>
                <a:lnTo>
                  <a:pt x="110" y="448"/>
                </a:lnTo>
                <a:lnTo>
                  <a:pt x="108" y="448"/>
                </a:lnTo>
                <a:lnTo>
                  <a:pt x="108" y="450"/>
                </a:lnTo>
                <a:lnTo>
                  <a:pt x="108" y="450"/>
                </a:lnTo>
                <a:lnTo>
                  <a:pt x="108" y="456"/>
                </a:lnTo>
                <a:lnTo>
                  <a:pt x="112" y="458"/>
                </a:lnTo>
                <a:lnTo>
                  <a:pt x="116" y="460"/>
                </a:lnTo>
                <a:lnTo>
                  <a:pt x="116" y="460"/>
                </a:lnTo>
                <a:lnTo>
                  <a:pt x="118" y="460"/>
                </a:lnTo>
                <a:lnTo>
                  <a:pt x="118" y="460"/>
                </a:lnTo>
                <a:lnTo>
                  <a:pt x="124" y="458"/>
                </a:lnTo>
                <a:lnTo>
                  <a:pt x="124" y="458"/>
                </a:lnTo>
                <a:lnTo>
                  <a:pt x="126" y="456"/>
                </a:lnTo>
                <a:lnTo>
                  <a:pt x="128" y="452"/>
                </a:lnTo>
                <a:lnTo>
                  <a:pt x="128" y="452"/>
                </a:lnTo>
                <a:lnTo>
                  <a:pt x="128" y="446"/>
                </a:lnTo>
                <a:lnTo>
                  <a:pt x="126" y="442"/>
                </a:lnTo>
                <a:lnTo>
                  <a:pt x="126" y="442"/>
                </a:lnTo>
                <a:lnTo>
                  <a:pt x="124" y="440"/>
                </a:lnTo>
                <a:lnTo>
                  <a:pt x="146" y="440"/>
                </a:lnTo>
                <a:lnTo>
                  <a:pt x="146" y="458"/>
                </a:lnTo>
                <a:lnTo>
                  <a:pt x="146" y="458"/>
                </a:lnTo>
                <a:lnTo>
                  <a:pt x="148" y="460"/>
                </a:lnTo>
                <a:lnTo>
                  <a:pt x="148" y="460"/>
                </a:lnTo>
                <a:lnTo>
                  <a:pt x="4316" y="460"/>
                </a:lnTo>
                <a:lnTo>
                  <a:pt x="4316" y="460"/>
                </a:lnTo>
                <a:lnTo>
                  <a:pt x="4318" y="460"/>
                </a:lnTo>
                <a:lnTo>
                  <a:pt x="4318" y="458"/>
                </a:lnTo>
                <a:lnTo>
                  <a:pt x="4318" y="440"/>
                </a:lnTo>
                <a:lnTo>
                  <a:pt x="4340" y="440"/>
                </a:lnTo>
                <a:lnTo>
                  <a:pt x="4340" y="440"/>
                </a:lnTo>
                <a:lnTo>
                  <a:pt x="4340" y="442"/>
                </a:lnTo>
                <a:lnTo>
                  <a:pt x="4340" y="442"/>
                </a:lnTo>
                <a:lnTo>
                  <a:pt x="4338" y="446"/>
                </a:lnTo>
                <a:lnTo>
                  <a:pt x="4338" y="452"/>
                </a:lnTo>
                <a:lnTo>
                  <a:pt x="4338" y="452"/>
                </a:lnTo>
                <a:lnTo>
                  <a:pt x="4338" y="456"/>
                </a:lnTo>
                <a:lnTo>
                  <a:pt x="4342" y="458"/>
                </a:lnTo>
                <a:lnTo>
                  <a:pt x="4342" y="458"/>
                </a:lnTo>
                <a:lnTo>
                  <a:pt x="4348" y="460"/>
                </a:lnTo>
                <a:lnTo>
                  <a:pt x="4348" y="460"/>
                </a:lnTo>
                <a:lnTo>
                  <a:pt x="4350" y="460"/>
                </a:lnTo>
                <a:lnTo>
                  <a:pt x="4350" y="460"/>
                </a:lnTo>
                <a:lnTo>
                  <a:pt x="4354" y="458"/>
                </a:lnTo>
                <a:lnTo>
                  <a:pt x="4356" y="456"/>
                </a:lnTo>
                <a:lnTo>
                  <a:pt x="4356" y="450"/>
                </a:lnTo>
                <a:lnTo>
                  <a:pt x="4356" y="450"/>
                </a:lnTo>
                <a:lnTo>
                  <a:pt x="4356" y="448"/>
                </a:lnTo>
                <a:lnTo>
                  <a:pt x="4354" y="448"/>
                </a:lnTo>
                <a:lnTo>
                  <a:pt x="4354" y="448"/>
                </a:lnTo>
                <a:lnTo>
                  <a:pt x="4352" y="450"/>
                </a:lnTo>
                <a:lnTo>
                  <a:pt x="4352" y="452"/>
                </a:lnTo>
                <a:lnTo>
                  <a:pt x="4352" y="452"/>
                </a:lnTo>
                <a:lnTo>
                  <a:pt x="4352" y="454"/>
                </a:lnTo>
                <a:lnTo>
                  <a:pt x="4348" y="456"/>
                </a:lnTo>
                <a:lnTo>
                  <a:pt x="4348" y="456"/>
                </a:lnTo>
                <a:lnTo>
                  <a:pt x="4344" y="454"/>
                </a:lnTo>
                <a:lnTo>
                  <a:pt x="4344" y="454"/>
                </a:lnTo>
                <a:lnTo>
                  <a:pt x="4342" y="450"/>
                </a:lnTo>
                <a:lnTo>
                  <a:pt x="4342" y="450"/>
                </a:lnTo>
                <a:lnTo>
                  <a:pt x="4342" y="448"/>
                </a:lnTo>
                <a:lnTo>
                  <a:pt x="4344" y="444"/>
                </a:lnTo>
                <a:lnTo>
                  <a:pt x="4344" y="444"/>
                </a:lnTo>
                <a:lnTo>
                  <a:pt x="4346" y="442"/>
                </a:lnTo>
                <a:lnTo>
                  <a:pt x="4350" y="440"/>
                </a:lnTo>
                <a:lnTo>
                  <a:pt x="4360" y="440"/>
                </a:lnTo>
                <a:lnTo>
                  <a:pt x="4360" y="440"/>
                </a:lnTo>
                <a:lnTo>
                  <a:pt x="4372" y="442"/>
                </a:lnTo>
                <a:lnTo>
                  <a:pt x="4380" y="444"/>
                </a:lnTo>
                <a:lnTo>
                  <a:pt x="4380" y="444"/>
                </a:lnTo>
                <a:lnTo>
                  <a:pt x="4386" y="448"/>
                </a:lnTo>
                <a:lnTo>
                  <a:pt x="4388" y="452"/>
                </a:lnTo>
                <a:lnTo>
                  <a:pt x="4388" y="452"/>
                </a:lnTo>
                <a:lnTo>
                  <a:pt x="4388" y="458"/>
                </a:lnTo>
                <a:lnTo>
                  <a:pt x="4384" y="462"/>
                </a:lnTo>
                <a:lnTo>
                  <a:pt x="4384" y="462"/>
                </a:lnTo>
                <a:lnTo>
                  <a:pt x="4382" y="462"/>
                </a:lnTo>
                <a:lnTo>
                  <a:pt x="4376" y="462"/>
                </a:lnTo>
                <a:lnTo>
                  <a:pt x="4376" y="462"/>
                </a:lnTo>
                <a:lnTo>
                  <a:pt x="4372" y="458"/>
                </a:lnTo>
                <a:lnTo>
                  <a:pt x="4372" y="458"/>
                </a:lnTo>
                <a:lnTo>
                  <a:pt x="4370" y="456"/>
                </a:lnTo>
                <a:lnTo>
                  <a:pt x="4372" y="454"/>
                </a:lnTo>
                <a:lnTo>
                  <a:pt x="4372" y="454"/>
                </a:lnTo>
                <a:lnTo>
                  <a:pt x="4372" y="452"/>
                </a:lnTo>
                <a:lnTo>
                  <a:pt x="4370" y="450"/>
                </a:lnTo>
                <a:lnTo>
                  <a:pt x="4370" y="450"/>
                </a:lnTo>
                <a:lnTo>
                  <a:pt x="4368" y="450"/>
                </a:lnTo>
                <a:lnTo>
                  <a:pt x="4366" y="452"/>
                </a:lnTo>
                <a:lnTo>
                  <a:pt x="4366" y="452"/>
                </a:lnTo>
                <a:lnTo>
                  <a:pt x="4366" y="456"/>
                </a:lnTo>
                <a:lnTo>
                  <a:pt x="4368" y="460"/>
                </a:lnTo>
                <a:lnTo>
                  <a:pt x="4368" y="460"/>
                </a:lnTo>
                <a:lnTo>
                  <a:pt x="4370" y="464"/>
                </a:lnTo>
                <a:lnTo>
                  <a:pt x="4376" y="466"/>
                </a:lnTo>
                <a:lnTo>
                  <a:pt x="4376" y="466"/>
                </a:lnTo>
                <a:lnTo>
                  <a:pt x="4380" y="468"/>
                </a:lnTo>
                <a:lnTo>
                  <a:pt x="4380" y="468"/>
                </a:lnTo>
                <a:lnTo>
                  <a:pt x="4384" y="468"/>
                </a:lnTo>
                <a:lnTo>
                  <a:pt x="4388" y="466"/>
                </a:lnTo>
                <a:lnTo>
                  <a:pt x="4388" y="466"/>
                </a:lnTo>
                <a:lnTo>
                  <a:pt x="4392" y="460"/>
                </a:lnTo>
                <a:lnTo>
                  <a:pt x="4392" y="452"/>
                </a:lnTo>
                <a:lnTo>
                  <a:pt x="4392" y="452"/>
                </a:lnTo>
                <a:lnTo>
                  <a:pt x="4390" y="446"/>
                </a:lnTo>
                <a:lnTo>
                  <a:pt x="4388" y="442"/>
                </a:lnTo>
                <a:lnTo>
                  <a:pt x="4384" y="440"/>
                </a:lnTo>
                <a:lnTo>
                  <a:pt x="4412" y="440"/>
                </a:lnTo>
                <a:lnTo>
                  <a:pt x="4412" y="458"/>
                </a:lnTo>
                <a:lnTo>
                  <a:pt x="4412" y="458"/>
                </a:lnTo>
                <a:lnTo>
                  <a:pt x="4412" y="458"/>
                </a:lnTo>
                <a:lnTo>
                  <a:pt x="4414" y="460"/>
                </a:lnTo>
                <a:lnTo>
                  <a:pt x="4414" y="460"/>
                </a:lnTo>
                <a:lnTo>
                  <a:pt x="4416" y="458"/>
                </a:lnTo>
                <a:lnTo>
                  <a:pt x="4416" y="458"/>
                </a:lnTo>
                <a:lnTo>
                  <a:pt x="4416" y="440"/>
                </a:lnTo>
                <a:lnTo>
                  <a:pt x="4432" y="440"/>
                </a:lnTo>
                <a:lnTo>
                  <a:pt x="4432" y="458"/>
                </a:lnTo>
                <a:lnTo>
                  <a:pt x="4432" y="458"/>
                </a:lnTo>
                <a:lnTo>
                  <a:pt x="4432" y="460"/>
                </a:lnTo>
                <a:lnTo>
                  <a:pt x="4436" y="460"/>
                </a:lnTo>
                <a:lnTo>
                  <a:pt x="4454" y="460"/>
                </a:lnTo>
                <a:lnTo>
                  <a:pt x="4454" y="460"/>
                </a:lnTo>
                <a:lnTo>
                  <a:pt x="4456" y="460"/>
                </a:lnTo>
                <a:lnTo>
                  <a:pt x="4456" y="458"/>
                </a:lnTo>
                <a:lnTo>
                  <a:pt x="4456" y="438"/>
                </a:lnTo>
                <a:lnTo>
                  <a:pt x="4456" y="438"/>
                </a:lnTo>
                <a:lnTo>
                  <a:pt x="4456" y="436"/>
                </a:lnTo>
                <a:lnTo>
                  <a:pt x="4454" y="436"/>
                </a:lnTo>
                <a:lnTo>
                  <a:pt x="4436" y="436"/>
                </a:lnTo>
                <a:lnTo>
                  <a:pt x="4436" y="420"/>
                </a:lnTo>
                <a:lnTo>
                  <a:pt x="4456" y="420"/>
                </a:lnTo>
                <a:lnTo>
                  <a:pt x="4456" y="420"/>
                </a:lnTo>
                <a:lnTo>
                  <a:pt x="4456" y="420"/>
                </a:lnTo>
                <a:lnTo>
                  <a:pt x="4458" y="418"/>
                </a:lnTo>
                <a:lnTo>
                  <a:pt x="4458" y="418"/>
                </a:lnTo>
                <a:lnTo>
                  <a:pt x="4456" y="416"/>
                </a:lnTo>
                <a:lnTo>
                  <a:pt x="4456" y="416"/>
                </a:lnTo>
                <a:lnTo>
                  <a:pt x="4436" y="416"/>
                </a:lnTo>
                <a:lnTo>
                  <a:pt x="4436" y="384"/>
                </a:lnTo>
                <a:lnTo>
                  <a:pt x="4436" y="384"/>
                </a:lnTo>
                <a:lnTo>
                  <a:pt x="4442" y="392"/>
                </a:lnTo>
                <a:lnTo>
                  <a:pt x="4446" y="394"/>
                </a:lnTo>
                <a:lnTo>
                  <a:pt x="4450" y="394"/>
                </a:lnTo>
                <a:lnTo>
                  <a:pt x="4450" y="394"/>
                </a:lnTo>
                <a:lnTo>
                  <a:pt x="4456" y="394"/>
                </a:lnTo>
                <a:lnTo>
                  <a:pt x="4456" y="394"/>
                </a:lnTo>
                <a:lnTo>
                  <a:pt x="4460" y="390"/>
                </a:lnTo>
                <a:lnTo>
                  <a:pt x="4464" y="386"/>
                </a:lnTo>
                <a:lnTo>
                  <a:pt x="4466" y="382"/>
                </a:lnTo>
                <a:lnTo>
                  <a:pt x="4464" y="376"/>
                </a:lnTo>
                <a:lnTo>
                  <a:pt x="4464" y="376"/>
                </a:lnTo>
                <a:lnTo>
                  <a:pt x="4462" y="372"/>
                </a:lnTo>
                <a:lnTo>
                  <a:pt x="4458" y="368"/>
                </a:lnTo>
                <a:lnTo>
                  <a:pt x="4454" y="368"/>
                </a:lnTo>
                <a:lnTo>
                  <a:pt x="4450" y="368"/>
                </a:lnTo>
                <a:lnTo>
                  <a:pt x="4450" y="368"/>
                </a:lnTo>
                <a:lnTo>
                  <a:pt x="4448" y="370"/>
                </a:lnTo>
                <a:lnTo>
                  <a:pt x="4448" y="372"/>
                </a:lnTo>
                <a:lnTo>
                  <a:pt x="4448" y="372"/>
                </a:lnTo>
                <a:lnTo>
                  <a:pt x="4450" y="372"/>
                </a:lnTo>
                <a:lnTo>
                  <a:pt x="4452" y="372"/>
                </a:lnTo>
                <a:lnTo>
                  <a:pt x="4452" y="372"/>
                </a:lnTo>
                <a:lnTo>
                  <a:pt x="4454" y="372"/>
                </a:lnTo>
                <a:lnTo>
                  <a:pt x="4456" y="374"/>
                </a:lnTo>
                <a:lnTo>
                  <a:pt x="4460" y="378"/>
                </a:lnTo>
                <a:lnTo>
                  <a:pt x="4460" y="378"/>
                </a:lnTo>
                <a:lnTo>
                  <a:pt x="4460" y="382"/>
                </a:lnTo>
                <a:lnTo>
                  <a:pt x="4460" y="384"/>
                </a:lnTo>
                <a:lnTo>
                  <a:pt x="4456" y="388"/>
                </a:lnTo>
                <a:lnTo>
                  <a:pt x="4456" y="388"/>
                </a:lnTo>
                <a:lnTo>
                  <a:pt x="4452" y="390"/>
                </a:lnTo>
                <a:lnTo>
                  <a:pt x="4448" y="388"/>
                </a:lnTo>
                <a:lnTo>
                  <a:pt x="4444" y="386"/>
                </a:lnTo>
                <a:lnTo>
                  <a:pt x="4442" y="382"/>
                </a:lnTo>
                <a:lnTo>
                  <a:pt x="4442" y="382"/>
                </a:lnTo>
                <a:lnTo>
                  <a:pt x="4440" y="370"/>
                </a:lnTo>
                <a:lnTo>
                  <a:pt x="4438" y="354"/>
                </a:lnTo>
                <a:lnTo>
                  <a:pt x="4438" y="354"/>
                </a:lnTo>
                <a:lnTo>
                  <a:pt x="4438" y="352"/>
                </a:lnTo>
                <a:lnTo>
                  <a:pt x="4438" y="352"/>
                </a:lnTo>
                <a:lnTo>
                  <a:pt x="4440" y="348"/>
                </a:lnTo>
                <a:lnTo>
                  <a:pt x="4442" y="346"/>
                </a:lnTo>
                <a:lnTo>
                  <a:pt x="4442" y="346"/>
                </a:lnTo>
                <a:lnTo>
                  <a:pt x="4448" y="344"/>
                </a:lnTo>
                <a:lnTo>
                  <a:pt x="4448" y="344"/>
                </a:lnTo>
                <a:lnTo>
                  <a:pt x="4452" y="346"/>
                </a:lnTo>
                <a:lnTo>
                  <a:pt x="4452" y="346"/>
                </a:lnTo>
                <a:lnTo>
                  <a:pt x="4452" y="350"/>
                </a:lnTo>
                <a:lnTo>
                  <a:pt x="4452" y="350"/>
                </a:lnTo>
                <a:lnTo>
                  <a:pt x="4450" y="354"/>
                </a:lnTo>
                <a:lnTo>
                  <a:pt x="4448" y="354"/>
                </a:lnTo>
                <a:lnTo>
                  <a:pt x="4448" y="354"/>
                </a:lnTo>
                <a:lnTo>
                  <a:pt x="4448" y="354"/>
                </a:lnTo>
                <a:lnTo>
                  <a:pt x="4446" y="356"/>
                </a:lnTo>
                <a:lnTo>
                  <a:pt x="4446" y="356"/>
                </a:lnTo>
                <a:lnTo>
                  <a:pt x="4446" y="358"/>
                </a:lnTo>
                <a:lnTo>
                  <a:pt x="4448" y="358"/>
                </a:lnTo>
                <a:lnTo>
                  <a:pt x="4448" y="358"/>
                </a:lnTo>
                <a:lnTo>
                  <a:pt x="4450" y="358"/>
                </a:lnTo>
                <a:lnTo>
                  <a:pt x="4450" y="358"/>
                </a:lnTo>
                <a:lnTo>
                  <a:pt x="4454" y="356"/>
                </a:lnTo>
                <a:lnTo>
                  <a:pt x="4456" y="354"/>
                </a:lnTo>
                <a:lnTo>
                  <a:pt x="4458" y="350"/>
                </a:lnTo>
                <a:lnTo>
                  <a:pt x="4458" y="350"/>
                </a:lnTo>
                <a:lnTo>
                  <a:pt x="4458" y="346"/>
                </a:lnTo>
                <a:lnTo>
                  <a:pt x="4456" y="342"/>
                </a:lnTo>
                <a:lnTo>
                  <a:pt x="4456" y="342"/>
                </a:lnTo>
                <a:lnTo>
                  <a:pt x="4454" y="340"/>
                </a:lnTo>
                <a:lnTo>
                  <a:pt x="4450" y="338"/>
                </a:lnTo>
                <a:lnTo>
                  <a:pt x="4450" y="338"/>
                </a:lnTo>
                <a:lnTo>
                  <a:pt x="4444" y="338"/>
                </a:lnTo>
                <a:lnTo>
                  <a:pt x="4440" y="342"/>
                </a:lnTo>
                <a:lnTo>
                  <a:pt x="4440" y="342"/>
                </a:lnTo>
                <a:lnTo>
                  <a:pt x="4438" y="342"/>
                </a:lnTo>
                <a:lnTo>
                  <a:pt x="4438" y="342"/>
                </a:lnTo>
                <a:lnTo>
                  <a:pt x="4438" y="332"/>
                </a:lnTo>
                <a:lnTo>
                  <a:pt x="4438" y="332"/>
                </a:lnTo>
                <a:lnTo>
                  <a:pt x="4438" y="318"/>
                </a:lnTo>
                <a:lnTo>
                  <a:pt x="4454" y="318"/>
                </a:lnTo>
                <a:lnTo>
                  <a:pt x="4454" y="318"/>
                </a:lnTo>
                <a:lnTo>
                  <a:pt x="4456" y="318"/>
                </a:lnTo>
                <a:lnTo>
                  <a:pt x="4456" y="318"/>
                </a:lnTo>
                <a:lnTo>
                  <a:pt x="4456" y="150"/>
                </a:lnTo>
                <a:lnTo>
                  <a:pt x="4456" y="150"/>
                </a:lnTo>
                <a:lnTo>
                  <a:pt x="4456" y="146"/>
                </a:lnTo>
                <a:lnTo>
                  <a:pt x="4454" y="142"/>
                </a:lnTo>
                <a:lnTo>
                  <a:pt x="4438" y="142"/>
                </a:lnTo>
                <a:lnTo>
                  <a:pt x="4438" y="142"/>
                </a:lnTo>
                <a:lnTo>
                  <a:pt x="4438" y="132"/>
                </a:lnTo>
                <a:lnTo>
                  <a:pt x="4438" y="132"/>
                </a:lnTo>
                <a:lnTo>
                  <a:pt x="4438" y="124"/>
                </a:lnTo>
                <a:lnTo>
                  <a:pt x="4438" y="124"/>
                </a:lnTo>
                <a:lnTo>
                  <a:pt x="4440" y="126"/>
                </a:lnTo>
                <a:lnTo>
                  <a:pt x="4440" y="126"/>
                </a:lnTo>
                <a:lnTo>
                  <a:pt x="4444" y="128"/>
                </a:lnTo>
                <a:lnTo>
                  <a:pt x="4448" y="128"/>
                </a:lnTo>
                <a:lnTo>
                  <a:pt x="4448" y="128"/>
                </a:lnTo>
                <a:lnTo>
                  <a:pt x="4450" y="128"/>
                </a:lnTo>
                <a:lnTo>
                  <a:pt x="4450" y="128"/>
                </a:lnTo>
                <a:lnTo>
                  <a:pt x="4454" y="128"/>
                </a:lnTo>
                <a:lnTo>
                  <a:pt x="4456" y="124"/>
                </a:lnTo>
                <a:lnTo>
                  <a:pt x="4456" y="124"/>
                </a:lnTo>
                <a:lnTo>
                  <a:pt x="4458" y="120"/>
                </a:lnTo>
                <a:lnTo>
                  <a:pt x="4458" y="116"/>
                </a:lnTo>
                <a:lnTo>
                  <a:pt x="4458" y="116"/>
                </a:lnTo>
                <a:lnTo>
                  <a:pt x="4456" y="112"/>
                </a:lnTo>
                <a:lnTo>
                  <a:pt x="4454" y="110"/>
                </a:lnTo>
                <a:lnTo>
                  <a:pt x="4448" y="110"/>
                </a:lnTo>
                <a:lnTo>
                  <a:pt x="4448" y="110"/>
                </a:lnTo>
                <a:lnTo>
                  <a:pt x="4446" y="110"/>
                </a:lnTo>
                <a:lnTo>
                  <a:pt x="4446" y="112"/>
                </a:lnTo>
                <a:lnTo>
                  <a:pt x="4446" y="112"/>
                </a:lnTo>
                <a:lnTo>
                  <a:pt x="4448" y="114"/>
                </a:lnTo>
                <a:lnTo>
                  <a:pt x="4448" y="114"/>
                </a:lnTo>
                <a:lnTo>
                  <a:pt x="4448" y="114"/>
                </a:lnTo>
                <a:lnTo>
                  <a:pt x="4450" y="114"/>
                </a:lnTo>
                <a:lnTo>
                  <a:pt x="4452" y="118"/>
                </a:lnTo>
                <a:lnTo>
                  <a:pt x="4452" y="118"/>
                </a:lnTo>
                <a:lnTo>
                  <a:pt x="4452" y="122"/>
                </a:lnTo>
                <a:lnTo>
                  <a:pt x="4452" y="122"/>
                </a:lnTo>
                <a:lnTo>
                  <a:pt x="4448" y="124"/>
                </a:lnTo>
                <a:lnTo>
                  <a:pt x="4448" y="124"/>
                </a:lnTo>
                <a:lnTo>
                  <a:pt x="4442" y="122"/>
                </a:lnTo>
                <a:lnTo>
                  <a:pt x="4442" y="122"/>
                </a:lnTo>
                <a:lnTo>
                  <a:pt x="4440" y="120"/>
                </a:lnTo>
                <a:lnTo>
                  <a:pt x="4438" y="114"/>
                </a:lnTo>
                <a:lnTo>
                  <a:pt x="4438" y="114"/>
                </a:lnTo>
                <a:lnTo>
                  <a:pt x="4438" y="114"/>
                </a:lnTo>
                <a:lnTo>
                  <a:pt x="4438" y="114"/>
                </a:lnTo>
                <a:lnTo>
                  <a:pt x="4440" y="98"/>
                </a:lnTo>
                <a:lnTo>
                  <a:pt x="4442" y="86"/>
                </a:lnTo>
                <a:lnTo>
                  <a:pt x="4442" y="86"/>
                </a:lnTo>
                <a:lnTo>
                  <a:pt x="4444" y="82"/>
                </a:lnTo>
                <a:lnTo>
                  <a:pt x="4448" y="78"/>
                </a:lnTo>
                <a:lnTo>
                  <a:pt x="4452" y="78"/>
                </a:lnTo>
                <a:lnTo>
                  <a:pt x="4456" y="78"/>
                </a:lnTo>
                <a:lnTo>
                  <a:pt x="4456" y="78"/>
                </a:lnTo>
                <a:lnTo>
                  <a:pt x="4460" y="82"/>
                </a:lnTo>
                <a:lnTo>
                  <a:pt x="4460" y="86"/>
                </a:lnTo>
                <a:lnTo>
                  <a:pt x="4460" y="90"/>
                </a:lnTo>
                <a:lnTo>
                  <a:pt x="4460" y="90"/>
                </a:lnTo>
                <a:lnTo>
                  <a:pt x="4456" y="94"/>
                </a:lnTo>
                <a:lnTo>
                  <a:pt x="4454" y="96"/>
                </a:lnTo>
                <a:lnTo>
                  <a:pt x="4452" y="94"/>
                </a:lnTo>
                <a:lnTo>
                  <a:pt x="4452" y="94"/>
                </a:lnTo>
                <a:close/>
                <a:moveTo>
                  <a:pt x="4412" y="318"/>
                </a:moveTo>
                <a:lnTo>
                  <a:pt x="4412" y="416"/>
                </a:lnTo>
                <a:lnTo>
                  <a:pt x="4316" y="416"/>
                </a:lnTo>
                <a:lnTo>
                  <a:pt x="4316" y="416"/>
                </a:lnTo>
                <a:lnTo>
                  <a:pt x="4314" y="416"/>
                </a:lnTo>
                <a:lnTo>
                  <a:pt x="4314" y="418"/>
                </a:lnTo>
                <a:lnTo>
                  <a:pt x="4314" y="436"/>
                </a:lnTo>
                <a:lnTo>
                  <a:pt x="4314" y="436"/>
                </a:lnTo>
                <a:lnTo>
                  <a:pt x="4300" y="434"/>
                </a:lnTo>
                <a:lnTo>
                  <a:pt x="4288" y="432"/>
                </a:lnTo>
                <a:lnTo>
                  <a:pt x="4288" y="432"/>
                </a:lnTo>
                <a:lnTo>
                  <a:pt x="4282" y="428"/>
                </a:lnTo>
                <a:lnTo>
                  <a:pt x="4276" y="422"/>
                </a:lnTo>
                <a:lnTo>
                  <a:pt x="4276" y="422"/>
                </a:lnTo>
                <a:lnTo>
                  <a:pt x="4276" y="418"/>
                </a:lnTo>
                <a:lnTo>
                  <a:pt x="4276" y="414"/>
                </a:lnTo>
                <a:lnTo>
                  <a:pt x="4276" y="414"/>
                </a:lnTo>
                <a:lnTo>
                  <a:pt x="4278" y="410"/>
                </a:lnTo>
                <a:lnTo>
                  <a:pt x="4282" y="406"/>
                </a:lnTo>
                <a:lnTo>
                  <a:pt x="4282" y="406"/>
                </a:lnTo>
                <a:lnTo>
                  <a:pt x="4286" y="406"/>
                </a:lnTo>
                <a:lnTo>
                  <a:pt x="4292" y="406"/>
                </a:lnTo>
                <a:lnTo>
                  <a:pt x="4292" y="406"/>
                </a:lnTo>
                <a:lnTo>
                  <a:pt x="4296" y="410"/>
                </a:lnTo>
                <a:lnTo>
                  <a:pt x="4296" y="410"/>
                </a:lnTo>
                <a:lnTo>
                  <a:pt x="4296" y="416"/>
                </a:lnTo>
                <a:lnTo>
                  <a:pt x="4296" y="416"/>
                </a:lnTo>
                <a:lnTo>
                  <a:pt x="4296" y="418"/>
                </a:lnTo>
                <a:lnTo>
                  <a:pt x="4298" y="420"/>
                </a:lnTo>
                <a:lnTo>
                  <a:pt x="4298" y="420"/>
                </a:lnTo>
                <a:lnTo>
                  <a:pt x="4300" y="420"/>
                </a:lnTo>
                <a:lnTo>
                  <a:pt x="4302" y="418"/>
                </a:lnTo>
                <a:lnTo>
                  <a:pt x="4302" y="418"/>
                </a:lnTo>
                <a:lnTo>
                  <a:pt x="4302" y="412"/>
                </a:lnTo>
                <a:lnTo>
                  <a:pt x="4302" y="408"/>
                </a:lnTo>
                <a:lnTo>
                  <a:pt x="4302" y="408"/>
                </a:lnTo>
                <a:lnTo>
                  <a:pt x="4298" y="404"/>
                </a:lnTo>
                <a:lnTo>
                  <a:pt x="4294" y="402"/>
                </a:lnTo>
                <a:lnTo>
                  <a:pt x="4294" y="402"/>
                </a:lnTo>
                <a:lnTo>
                  <a:pt x="4286" y="400"/>
                </a:lnTo>
                <a:lnTo>
                  <a:pt x="4280" y="402"/>
                </a:lnTo>
                <a:lnTo>
                  <a:pt x="4280" y="402"/>
                </a:lnTo>
                <a:lnTo>
                  <a:pt x="4276" y="406"/>
                </a:lnTo>
                <a:lnTo>
                  <a:pt x="4272" y="412"/>
                </a:lnTo>
                <a:lnTo>
                  <a:pt x="4272" y="412"/>
                </a:lnTo>
                <a:lnTo>
                  <a:pt x="4270" y="418"/>
                </a:lnTo>
                <a:lnTo>
                  <a:pt x="4272" y="424"/>
                </a:lnTo>
                <a:lnTo>
                  <a:pt x="4272" y="424"/>
                </a:lnTo>
                <a:lnTo>
                  <a:pt x="4276" y="430"/>
                </a:lnTo>
                <a:lnTo>
                  <a:pt x="4284" y="436"/>
                </a:lnTo>
                <a:lnTo>
                  <a:pt x="182" y="436"/>
                </a:lnTo>
                <a:lnTo>
                  <a:pt x="182" y="436"/>
                </a:lnTo>
                <a:lnTo>
                  <a:pt x="188" y="430"/>
                </a:lnTo>
                <a:lnTo>
                  <a:pt x="192" y="424"/>
                </a:lnTo>
                <a:lnTo>
                  <a:pt x="192" y="424"/>
                </a:lnTo>
                <a:lnTo>
                  <a:pt x="194" y="418"/>
                </a:lnTo>
                <a:lnTo>
                  <a:pt x="192" y="412"/>
                </a:lnTo>
                <a:lnTo>
                  <a:pt x="192" y="412"/>
                </a:lnTo>
                <a:lnTo>
                  <a:pt x="190" y="406"/>
                </a:lnTo>
                <a:lnTo>
                  <a:pt x="184" y="402"/>
                </a:lnTo>
                <a:lnTo>
                  <a:pt x="184" y="402"/>
                </a:lnTo>
                <a:lnTo>
                  <a:pt x="180" y="400"/>
                </a:lnTo>
                <a:lnTo>
                  <a:pt x="170" y="402"/>
                </a:lnTo>
                <a:lnTo>
                  <a:pt x="170" y="402"/>
                </a:lnTo>
                <a:lnTo>
                  <a:pt x="166" y="404"/>
                </a:lnTo>
                <a:lnTo>
                  <a:pt x="164" y="408"/>
                </a:lnTo>
                <a:lnTo>
                  <a:pt x="164" y="408"/>
                </a:lnTo>
                <a:lnTo>
                  <a:pt x="162" y="412"/>
                </a:lnTo>
                <a:lnTo>
                  <a:pt x="164" y="418"/>
                </a:lnTo>
                <a:lnTo>
                  <a:pt x="164" y="418"/>
                </a:lnTo>
                <a:lnTo>
                  <a:pt x="164" y="420"/>
                </a:lnTo>
                <a:lnTo>
                  <a:pt x="166" y="420"/>
                </a:lnTo>
                <a:lnTo>
                  <a:pt x="166" y="420"/>
                </a:lnTo>
                <a:lnTo>
                  <a:pt x="168" y="418"/>
                </a:lnTo>
                <a:lnTo>
                  <a:pt x="168" y="416"/>
                </a:lnTo>
                <a:lnTo>
                  <a:pt x="168" y="416"/>
                </a:lnTo>
                <a:lnTo>
                  <a:pt x="168" y="410"/>
                </a:lnTo>
                <a:lnTo>
                  <a:pt x="168" y="410"/>
                </a:lnTo>
                <a:lnTo>
                  <a:pt x="172" y="406"/>
                </a:lnTo>
                <a:lnTo>
                  <a:pt x="172" y="406"/>
                </a:lnTo>
                <a:lnTo>
                  <a:pt x="178" y="406"/>
                </a:lnTo>
                <a:lnTo>
                  <a:pt x="182" y="406"/>
                </a:lnTo>
                <a:lnTo>
                  <a:pt x="182" y="406"/>
                </a:lnTo>
                <a:lnTo>
                  <a:pt x="186" y="410"/>
                </a:lnTo>
                <a:lnTo>
                  <a:pt x="188" y="414"/>
                </a:lnTo>
                <a:lnTo>
                  <a:pt x="188" y="414"/>
                </a:lnTo>
                <a:lnTo>
                  <a:pt x="190" y="418"/>
                </a:lnTo>
                <a:lnTo>
                  <a:pt x="188" y="422"/>
                </a:lnTo>
                <a:lnTo>
                  <a:pt x="188" y="422"/>
                </a:lnTo>
                <a:lnTo>
                  <a:pt x="184" y="428"/>
                </a:lnTo>
                <a:lnTo>
                  <a:pt x="178" y="432"/>
                </a:lnTo>
                <a:lnTo>
                  <a:pt x="178" y="432"/>
                </a:lnTo>
                <a:lnTo>
                  <a:pt x="166" y="434"/>
                </a:lnTo>
                <a:lnTo>
                  <a:pt x="152" y="436"/>
                </a:lnTo>
                <a:lnTo>
                  <a:pt x="152" y="418"/>
                </a:lnTo>
                <a:lnTo>
                  <a:pt x="152" y="418"/>
                </a:lnTo>
                <a:lnTo>
                  <a:pt x="150" y="416"/>
                </a:lnTo>
                <a:lnTo>
                  <a:pt x="148" y="416"/>
                </a:lnTo>
                <a:lnTo>
                  <a:pt x="54" y="416"/>
                </a:lnTo>
                <a:lnTo>
                  <a:pt x="54" y="318"/>
                </a:lnTo>
                <a:lnTo>
                  <a:pt x="54" y="318"/>
                </a:lnTo>
                <a:lnTo>
                  <a:pt x="52" y="316"/>
                </a:lnTo>
                <a:lnTo>
                  <a:pt x="50" y="314"/>
                </a:lnTo>
                <a:lnTo>
                  <a:pt x="34" y="314"/>
                </a:lnTo>
                <a:lnTo>
                  <a:pt x="34" y="300"/>
                </a:lnTo>
                <a:lnTo>
                  <a:pt x="34" y="300"/>
                </a:lnTo>
                <a:lnTo>
                  <a:pt x="34" y="294"/>
                </a:lnTo>
                <a:lnTo>
                  <a:pt x="36" y="290"/>
                </a:lnTo>
                <a:lnTo>
                  <a:pt x="36" y="290"/>
                </a:lnTo>
                <a:lnTo>
                  <a:pt x="40" y="282"/>
                </a:lnTo>
                <a:lnTo>
                  <a:pt x="44" y="278"/>
                </a:lnTo>
                <a:lnTo>
                  <a:pt x="44" y="278"/>
                </a:lnTo>
                <a:lnTo>
                  <a:pt x="50" y="278"/>
                </a:lnTo>
                <a:lnTo>
                  <a:pt x="54" y="278"/>
                </a:lnTo>
                <a:lnTo>
                  <a:pt x="54" y="278"/>
                </a:lnTo>
                <a:lnTo>
                  <a:pt x="58" y="280"/>
                </a:lnTo>
                <a:lnTo>
                  <a:pt x="60" y="284"/>
                </a:lnTo>
                <a:lnTo>
                  <a:pt x="60" y="284"/>
                </a:lnTo>
                <a:lnTo>
                  <a:pt x="62" y="288"/>
                </a:lnTo>
                <a:lnTo>
                  <a:pt x="60" y="294"/>
                </a:lnTo>
                <a:lnTo>
                  <a:pt x="60" y="294"/>
                </a:lnTo>
                <a:lnTo>
                  <a:pt x="56" y="298"/>
                </a:lnTo>
                <a:lnTo>
                  <a:pt x="56" y="298"/>
                </a:lnTo>
                <a:lnTo>
                  <a:pt x="52" y="298"/>
                </a:lnTo>
                <a:lnTo>
                  <a:pt x="52" y="298"/>
                </a:lnTo>
                <a:lnTo>
                  <a:pt x="50" y="298"/>
                </a:lnTo>
                <a:lnTo>
                  <a:pt x="48" y="300"/>
                </a:lnTo>
                <a:lnTo>
                  <a:pt x="48" y="300"/>
                </a:lnTo>
                <a:lnTo>
                  <a:pt x="48" y="302"/>
                </a:lnTo>
                <a:lnTo>
                  <a:pt x="50" y="302"/>
                </a:lnTo>
                <a:lnTo>
                  <a:pt x="50" y="302"/>
                </a:lnTo>
                <a:lnTo>
                  <a:pt x="54" y="304"/>
                </a:lnTo>
                <a:lnTo>
                  <a:pt x="58" y="302"/>
                </a:lnTo>
                <a:lnTo>
                  <a:pt x="58" y="302"/>
                </a:lnTo>
                <a:lnTo>
                  <a:pt x="62" y="300"/>
                </a:lnTo>
                <a:lnTo>
                  <a:pt x="64" y="296"/>
                </a:lnTo>
                <a:lnTo>
                  <a:pt x="64" y="296"/>
                </a:lnTo>
                <a:lnTo>
                  <a:pt x="66" y="286"/>
                </a:lnTo>
                <a:lnTo>
                  <a:pt x="64" y="282"/>
                </a:lnTo>
                <a:lnTo>
                  <a:pt x="64" y="282"/>
                </a:lnTo>
                <a:lnTo>
                  <a:pt x="60" y="276"/>
                </a:lnTo>
                <a:lnTo>
                  <a:pt x="56" y="274"/>
                </a:lnTo>
                <a:lnTo>
                  <a:pt x="56" y="274"/>
                </a:lnTo>
                <a:lnTo>
                  <a:pt x="50" y="272"/>
                </a:lnTo>
                <a:lnTo>
                  <a:pt x="44" y="274"/>
                </a:lnTo>
                <a:lnTo>
                  <a:pt x="44" y="274"/>
                </a:lnTo>
                <a:lnTo>
                  <a:pt x="38" y="276"/>
                </a:lnTo>
                <a:lnTo>
                  <a:pt x="36" y="280"/>
                </a:lnTo>
                <a:lnTo>
                  <a:pt x="34" y="282"/>
                </a:lnTo>
                <a:lnTo>
                  <a:pt x="34" y="184"/>
                </a:lnTo>
                <a:lnTo>
                  <a:pt x="34" y="184"/>
                </a:lnTo>
                <a:lnTo>
                  <a:pt x="36" y="188"/>
                </a:lnTo>
                <a:lnTo>
                  <a:pt x="38" y="190"/>
                </a:lnTo>
                <a:lnTo>
                  <a:pt x="44" y="194"/>
                </a:lnTo>
                <a:lnTo>
                  <a:pt x="44" y="194"/>
                </a:lnTo>
                <a:lnTo>
                  <a:pt x="50" y="196"/>
                </a:lnTo>
                <a:lnTo>
                  <a:pt x="50" y="196"/>
                </a:lnTo>
                <a:lnTo>
                  <a:pt x="56" y="194"/>
                </a:lnTo>
                <a:lnTo>
                  <a:pt x="56" y="194"/>
                </a:lnTo>
                <a:lnTo>
                  <a:pt x="62" y="190"/>
                </a:lnTo>
                <a:lnTo>
                  <a:pt x="64" y="186"/>
                </a:lnTo>
                <a:lnTo>
                  <a:pt x="64" y="186"/>
                </a:lnTo>
                <a:lnTo>
                  <a:pt x="66" y="180"/>
                </a:lnTo>
                <a:lnTo>
                  <a:pt x="66" y="172"/>
                </a:lnTo>
                <a:lnTo>
                  <a:pt x="66" y="172"/>
                </a:lnTo>
                <a:lnTo>
                  <a:pt x="62" y="168"/>
                </a:lnTo>
                <a:lnTo>
                  <a:pt x="58" y="164"/>
                </a:lnTo>
                <a:lnTo>
                  <a:pt x="58" y="164"/>
                </a:lnTo>
                <a:lnTo>
                  <a:pt x="54" y="164"/>
                </a:lnTo>
                <a:lnTo>
                  <a:pt x="50" y="164"/>
                </a:lnTo>
                <a:lnTo>
                  <a:pt x="50" y="164"/>
                </a:lnTo>
                <a:lnTo>
                  <a:pt x="48" y="166"/>
                </a:lnTo>
                <a:lnTo>
                  <a:pt x="48" y="168"/>
                </a:lnTo>
                <a:lnTo>
                  <a:pt x="48" y="168"/>
                </a:lnTo>
                <a:lnTo>
                  <a:pt x="50" y="170"/>
                </a:lnTo>
                <a:lnTo>
                  <a:pt x="52" y="170"/>
                </a:lnTo>
                <a:lnTo>
                  <a:pt x="52" y="170"/>
                </a:lnTo>
                <a:lnTo>
                  <a:pt x="56" y="170"/>
                </a:lnTo>
                <a:lnTo>
                  <a:pt x="56" y="170"/>
                </a:lnTo>
                <a:lnTo>
                  <a:pt x="60" y="174"/>
                </a:lnTo>
                <a:lnTo>
                  <a:pt x="60" y="174"/>
                </a:lnTo>
                <a:lnTo>
                  <a:pt x="62" y="180"/>
                </a:lnTo>
                <a:lnTo>
                  <a:pt x="60" y="184"/>
                </a:lnTo>
                <a:lnTo>
                  <a:pt x="60" y="184"/>
                </a:lnTo>
                <a:lnTo>
                  <a:pt x="58" y="188"/>
                </a:lnTo>
                <a:lnTo>
                  <a:pt x="54" y="190"/>
                </a:lnTo>
                <a:lnTo>
                  <a:pt x="54" y="190"/>
                </a:lnTo>
                <a:lnTo>
                  <a:pt x="48" y="190"/>
                </a:lnTo>
                <a:lnTo>
                  <a:pt x="44" y="190"/>
                </a:lnTo>
                <a:lnTo>
                  <a:pt x="44" y="190"/>
                </a:lnTo>
                <a:lnTo>
                  <a:pt x="40" y="186"/>
                </a:lnTo>
                <a:lnTo>
                  <a:pt x="36" y="178"/>
                </a:lnTo>
                <a:lnTo>
                  <a:pt x="36" y="178"/>
                </a:lnTo>
                <a:lnTo>
                  <a:pt x="34" y="174"/>
                </a:lnTo>
                <a:lnTo>
                  <a:pt x="34" y="168"/>
                </a:lnTo>
                <a:lnTo>
                  <a:pt x="34" y="148"/>
                </a:lnTo>
                <a:lnTo>
                  <a:pt x="50" y="148"/>
                </a:lnTo>
                <a:lnTo>
                  <a:pt x="50" y="148"/>
                </a:lnTo>
                <a:lnTo>
                  <a:pt x="52" y="148"/>
                </a:lnTo>
                <a:lnTo>
                  <a:pt x="54" y="150"/>
                </a:lnTo>
                <a:lnTo>
                  <a:pt x="54" y="50"/>
                </a:lnTo>
                <a:lnTo>
                  <a:pt x="148" y="50"/>
                </a:lnTo>
                <a:lnTo>
                  <a:pt x="148" y="50"/>
                </a:lnTo>
                <a:lnTo>
                  <a:pt x="150" y="50"/>
                </a:lnTo>
                <a:lnTo>
                  <a:pt x="152" y="48"/>
                </a:lnTo>
                <a:lnTo>
                  <a:pt x="152" y="32"/>
                </a:lnTo>
                <a:lnTo>
                  <a:pt x="152" y="32"/>
                </a:lnTo>
                <a:lnTo>
                  <a:pt x="166" y="32"/>
                </a:lnTo>
                <a:lnTo>
                  <a:pt x="178" y="34"/>
                </a:lnTo>
                <a:lnTo>
                  <a:pt x="178" y="34"/>
                </a:lnTo>
                <a:lnTo>
                  <a:pt x="184" y="38"/>
                </a:lnTo>
                <a:lnTo>
                  <a:pt x="188" y="44"/>
                </a:lnTo>
                <a:lnTo>
                  <a:pt x="188" y="44"/>
                </a:lnTo>
                <a:lnTo>
                  <a:pt x="190" y="50"/>
                </a:lnTo>
                <a:lnTo>
                  <a:pt x="188" y="54"/>
                </a:lnTo>
                <a:lnTo>
                  <a:pt x="188" y="54"/>
                </a:lnTo>
                <a:lnTo>
                  <a:pt x="186" y="58"/>
                </a:lnTo>
                <a:lnTo>
                  <a:pt x="182" y="60"/>
                </a:lnTo>
                <a:lnTo>
                  <a:pt x="182" y="60"/>
                </a:lnTo>
                <a:lnTo>
                  <a:pt x="178" y="62"/>
                </a:lnTo>
                <a:lnTo>
                  <a:pt x="172" y="60"/>
                </a:lnTo>
                <a:lnTo>
                  <a:pt x="172" y="60"/>
                </a:lnTo>
                <a:lnTo>
                  <a:pt x="168" y="56"/>
                </a:lnTo>
                <a:lnTo>
                  <a:pt x="168" y="56"/>
                </a:lnTo>
                <a:lnTo>
                  <a:pt x="168" y="52"/>
                </a:lnTo>
                <a:lnTo>
                  <a:pt x="168" y="52"/>
                </a:lnTo>
                <a:lnTo>
                  <a:pt x="168" y="50"/>
                </a:lnTo>
                <a:lnTo>
                  <a:pt x="166" y="48"/>
                </a:lnTo>
                <a:lnTo>
                  <a:pt x="166" y="48"/>
                </a:lnTo>
                <a:lnTo>
                  <a:pt x="164" y="48"/>
                </a:lnTo>
                <a:lnTo>
                  <a:pt x="164" y="50"/>
                </a:lnTo>
                <a:lnTo>
                  <a:pt x="164" y="50"/>
                </a:lnTo>
                <a:lnTo>
                  <a:pt x="162" y="54"/>
                </a:lnTo>
                <a:lnTo>
                  <a:pt x="164" y="58"/>
                </a:lnTo>
                <a:lnTo>
                  <a:pt x="164" y="58"/>
                </a:lnTo>
                <a:lnTo>
                  <a:pt x="166" y="62"/>
                </a:lnTo>
                <a:lnTo>
                  <a:pt x="170" y="66"/>
                </a:lnTo>
                <a:lnTo>
                  <a:pt x="170" y="66"/>
                </a:lnTo>
                <a:lnTo>
                  <a:pt x="178" y="66"/>
                </a:lnTo>
                <a:lnTo>
                  <a:pt x="178" y="66"/>
                </a:lnTo>
                <a:lnTo>
                  <a:pt x="184" y="66"/>
                </a:lnTo>
                <a:lnTo>
                  <a:pt x="184" y="66"/>
                </a:lnTo>
                <a:lnTo>
                  <a:pt x="190" y="62"/>
                </a:lnTo>
                <a:lnTo>
                  <a:pt x="192" y="56"/>
                </a:lnTo>
                <a:lnTo>
                  <a:pt x="192" y="56"/>
                </a:lnTo>
                <a:lnTo>
                  <a:pt x="194" y="50"/>
                </a:lnTo>
                <a:lnTo>
                  <a:pt x="192" y="42"/>
                </a:lnTo>
                <a:lnTo>
                  <a:pt x="192" y="42"/>
                </a:lnTo>
                <a:lnTo>
                  <a:pt x="188" y="36"/>
                </a:lnTo>
                <a:lnTo>
                  <a:pt x="182" y="30"/>
                </a:lnTo>
                <a:lnTo>
                  <a:pt x="4284" y="30"/>
                </a:lnTo>
                <a:lnTo>
                  <a:pt x="4284" y="30"/>
                </a:lnTo>
                <a:lnTo>
                  <a:pt x="4276" y="36"/>
                </a:lnTo>
                <a:lnTo>
                  <a:pt x="4272" y="42"/>
                </a:lnTo>
                <a:lnTo>
                  <a:pt x="4272" y="42"/>
                </a:lnTo>
                <a:lnTo>
                  <a:pt x="4270" y="48"/>
                </a:lnTo>
                <a:lnTo>
                  <a:pt x="4272" y="56"/>
                </a:lnTo>
                <a:lnTo>
                  <a:pt x="4272" y="56"/>
                </a:lnTo>
                <a:lnTo>
                  <a:pt x="4276" y="62"/>
                </a:lnTo>
                <a:lnTo>
                  <a:pt x="4280" y="64"/>
                </a:lnTo>
                <a:lnTo>
                  <a:pt x="4280" y="64"/>
                </a:lnTo>
                <a:lnTo>
                  <a:pt x="4286" y="66"/>
                </a:lnTo>
                <a:lnTo>
                  <a:pt x="4286" y="66"/>
                </a:lnTo>
                <a:lnTo>
                  <a:pt x="4294" y="66"/>
                </a:lnTo>
                <a:lnTo>
                  <a:pt x="4294" y="66"/>
                </a:lnTo>
                <a:lnTo>
                  <a:pt x="4298" y="62"/>
                </a:lnTo>
                <a:lnTo>
                  <a:pt x="4302" y="58"/>
                </a:lnTo>
                <a:lnTo>
                  <a:pt x="4302" y="58"/>
                </a:lnTo>
                <a:lnTo>
                  <a:pt x="4302" y="54"/>
                </a:lnTo>
                <a:lnTo>
                  <a:pt x="4302" y="50"/>
                </a:lnTo>
                <a:lnTo>
                  <a:pt x="4302" y="50"/>
                </a:lnTo>
                <a:lnTo>
                  <a:pt x="4300" y="48"/>
                </a:lnTo>
                <a:lnTo>
                  <a:pt x="4298" y="48"/>
                </a:lnTo>
                <a:lnTo>
                  <a:pt x="4298" y="48"/>
                </a:lnTo>
                <a:lnTo>
                  <a:pt x="4296" y="50"/>
                </a:lnTo>
                <a:lnTo>
                  <a:pt x="4296" y="52"/>
                </a:lnTo>
                <a:lnTo>
                  <a:pt x="4296" y="52"/>
                </a:lnTo>
                <a:lnTo>
                  <a:pt x="4296" y="56"/>
                </a:lnTo>
                <a:lnTo>
                  <a:pt x="4296" y="56"/>
                </a:lnTo>
                <a:lnTo>
                  <a:pt x="4292" y="60"/>
                </a:lnTo>
                <a:lnTo>
                  <a:pt x="4292" y="60"/>
                </a:lnTo>
                <a:lnTo>
                  <a:pt x="4286" y="62"/>
                </a:lnTo>
                <a:lnTo>
                  <a:pt x="4282" y="60"/>
                </a:lnTo>
                <a:lnTo>
                  <a:pt x="4282" y="60"/>
                </a:lnTo>
                <a:lnTo>
                  <a:pt x="4278" y="58"/>
                </a:lnTo>
                <a:lnTo>
                  <a:pt x="4276" y="54"/>
                </a:lnTo>
                <a:lnTo>
                  <a:pt x="4276" y="54"/>
                </a:lnTo>
                <a:lnTo>
                  <a:pt x="4276" y="50"/>
                </a:lnTo>
                <a:lnTo>
                  <a:pt x="4276" y="44"/>
                </a:lnTo>
                <a:lnTo>
                  <a:pt x="4276" y="44"/>
                </a:lnTo>
                <a:lnTo>
                  <a:pt x="4280" y="38"/>
                </a:lnTo>
                <a:lnTo>
                  <a:pt x="4288" y="34"/>
                </a:lnTo>
                <a:lnTo>
                  <a:pt x="4288" y="34"/>
                </a:lnTo>
                <a:lnTo>
                  <a:pt x="4300" y="32"/>
                </a:lnTo>
                <a:lnTo>
                  <a:pt x="4314" y="32"/>
                </a:lnTo>
                <a:lnTo>
                  <a:pt x="4314" y="48"/>
                </a:lnTo>
                <a:lnTo>
                  <a:pt x="4314" y="48"/>
                </a:lnTo>
                <a:lnTo>
                  <a:pt x="4314" y="50"/>
                </a:lnTo>
                <a:lnTo>
                  <a:pt x="4316" y="50"/>
                </a:lnTo>
                <a:lnTo>
                  <a:pt x="4412" y="50"/>
                </a:lnTo>
                <a:lnTo>
                  <a:pt x="4412" y="150"/>
                </a:lnTo>
                <a:lnTo>
                  <a:pt x="4412" y="150"/>
                </a:lnTo>
                <a:lnTo>
                  <a:pt x="4414" y="148"/>
                </a:lnTo>
                <a:lnTo>
                  <a:pt x="4416" y="148"/>
                </a:lnTo>
                <a:lnTo>
                  <a:pt x="4432" y="148"/>
                </a:lnTo>
                <a:lnTo>
                  <a:pt x="4432" y="168"/>
                </a:lnTo>
                <a:lnTo>
                  <a:pt x="4432" y="168"/>
                </a:lnTo>
                <a:lnTo>
                  <a:pt x="4430" y="178"/>
                </a:lnTo>
                <a:lnTo>
                  <a:pt x="4430" y="178"/>
                </a:lnTo>
                <a:lnTo>
                  <a:pt x="4426" y="186"/>
                </a:lnTo>
                <a:lnTo>
                  <a:pt x="4420" y="190"/>
                </a:lnTo>
                <a:lnTo>
                  <a:pt x="4420" y="190"/>
                </a:lnTo>
                <a:lnTo>
                  <a:pt x="4416" y="190"/>
                </a:lnTo>
                <a:lnTo>
                  <a:pt x="4410" y="190"/>
                </a:lnTo>
                <a:lnTo>
                  <a:pt x="4410" y="190"/>
                </a:lnTo>
                <a:lnTo>
                  <a:pt x="4408" y="188"/>
                </a:lnTo>
                <a:lnTo>
                  <a:pt x="4404" y="184"/>
                </a:lnTo>
                <a:lnTo>
                  <a:pt x="4404" y="184"/>
                </a:lnTo>
                <a:lnTo>
                  <a:pt x="4404" y="180"/>
                </a:lnTo>
                <a:lnTo>
                  <a:pt x="4404" y="174"/>
                </a:lnTo>
                <a:lnTo>
                  <a:pt x="4404" y="174"/>
                </a:lnTo>
                <a:lnTo>
                  <a:pt x="4408" y="170"/>
                </a:lnTo>
                <a:lnTo>
                  <a:pt x="4408" y="170"/>
                </a:lnTo>
                <a:lnTo>
                  <a:pt x="4414" y="170"/>
                </a:lnTo>
                <a:lnTo>
                  <a:pt x="4414" y="170"/>
                </a:lnTo>
                <a:lnTo>
                  <a:pt x="4416" y="170"/>
                </a:lnTo>
                <a:lnTo>
                  <a:pt x="4416" y="168"/>
                </a:lnTo>
                <a:lnTo>
                  <a:pt x="4416" y="168"/>
                </a:lnTo>
                <a:lnTo>
                  <a:pt x="4416" y="166"/>
                </a:lnTo>
                <a:lnTo>
                  <a:pt x="4416" y="164"/>
                </a:lnTo>
                <a:lnTo>
                  <a:pt x="4416" y="164"/>
                </a:lnTo>
                <a:lnTo>
                  <a:pt x="4410" y="164"/>
                </a:lnTo>
                <a:lnTo>
                  <a:pt x="4406" y="164"/>
                </a:lnTo>
                <a:lnTo>
                  <a:pt x="4406" y="164"/>
                </a:lnTo>
                <a:lnTo>
                  <a:pt x="4402" y="168"/>
                </a:lnTo>
                <a:lnTo>
                  <a:pt x="4400" y="172"/>
                </a:lnTo>
                <a:lnTo>
                  <a:pt x="4400" y="172"/>
                </a:lnTo>
                <a:lnTo>
                  <a:pt x="4398" y="180"/>
                </a:lnTo>
                <a:lnTo>
                  <a:pt x="4400" y="186"/>
                </a:lnTo>
                <a:lnTo>
                  <a:pt x="4400" y="186"/>
                </a:lnTo>
                <a:lnTo>
                  <a:pt x="4404" y="190"/>
                </a:lnTo>
                <a:lnTo>
                  <a:pt x="4410" y="194"/>
                </a:lnTo>
                <a:lnTo>
                  <a:pt x="4410" y="194"/>
                </a:lnTo>
                <a:lnTo>
                  <a:pt x="4416" y="196"/>
                </a:lnTo>
                <a:lnTo>
                  <a:pt x="4416" y="196"/>
                </a:lnTo>
                <a:lnTo>
                  <a:pt x="4422" y="194"/>
                </a:lnTo>
                <a:lnTo>
                  <a:pt x="4422" y="194"/>
                </a:lnTo>
                <a:lnTo>
                  <a:pt x="4428" y="190"/>
                </a:lnTo>
                <a:lnTo>
                  <a:pt x="4430" y="188"/>
                </a:lnTo>
                <a:lnTo>
                  <a:pt x="4432" y="184"/>
                </a:lnTo>
                <a:lnTo>
                  <a:pt x="4432" y="282"/>
                </a:lnTo>
                <a:lnTo>
                  <a:pt x="4432" y="282"/>
                </a:lnTo>
                <a:lnTo>
                  <a:pt x="4430" y="280"/>
                </a:lnTo>
                <a:lnTo>
                  <a:pt x="4428" y="276"/>
                </a:lnTo>
                <a:lnTo>
                  <a:pt x="4422" y="274"/>
                </a:lnTo>
                <a:lnTo>
                  <a:pt x="4422" y="274"/>
                </a:lnTo>
                <a:lnTo>
                  <a:pt x="4416" y="272"/>
                </a:lnTo>
                <a:lnTo>
                  <a:pt x="4408" y="274"/>
                </a:lnTo>
                <a:lnTo>
                  <a:pt x="4408" y="274"/>
                </a:lnTo>
                <a:lnTo>
                  <a:pt x="4404" y="276"/>
                </a:lnTo>
                <a:lnTo>
                  <a:pt x="4400" y="282"/>
                </a:lnTo>
                <a:lnTo>
                  <a:pt x="4400" y="282"/>
                </a:lnTo>
                <a:lnTo>
                  <a:pt x="4398" y="286"/>
                </a:lnTo>
                <a:lnTo>
                  <a:pt x="4400" y="296"/>
                </a:lnTo>
                <a:lnTo>
                  <a:pt x="4400" y="296"/>
                </a:lnTo>
                <a:lnTo>
                  <a:pt x="4402" y="300"/>
                </a:lnTo>
                <a:lnTo>
                  <a:pt x="4406" y="302"/>
                </a:lnTo>
                <a:lnTo>
                  <a:pt x="4406" y="302"/>
                </a:lnTo>
                <a:lnTo>
                  <a:pt x="4410" y="304"/>
                </a:lnTo>
                <a:lnTo>
                  <a:pt x="4416" y="302"/>
                </a:lnTo>
                <a:lnTo>
                  <a:pt x="4416" y="302"/>
                </a:lnTo>
                <a:lnTo>
                  <a:pt x="4416" y="302"/>
                </a:lnTo>
                <a:lnTo>
                  <a:pt x="4416" y="300"/>
                </a:lnTo>
                <a:lnTo>
                  <a:pt x="4416" y="300"/>
                </a:lnTo>
                <a:lnTo>
                  <a:pt x="4416" y="298"/>
                </a:lnTo>
                <a:lnTo>
                  <a:pt x="4414" y="298"/>
                </a:lnTo>
                <a:lnTo>
                  <a:pt x="4414" y="298"/>
                </a:lnTo>
                <a:lnTo>
                  <a:pt x="4408" y="298"/>
                </a:lnTo>
                <a:lnTo>
                  <a:pt x="4408" y="298"/>
                </a:lnTo>
                <a:lnTo>
                  <a:pt x="4404" y="294"/>
                </a:lnTo>
                <a:lnTo>
                  <a:pt x="4404" y="294"/>
                </a:lnTo>
                <a:lnTo>
                  <a:pt x="4404" y="288"/>
                </a:lnTo>
                <a:lnTo>
                  <a:pt x="4404" y="284"/>
                </a:lnTo>
                <a:lnTo>
                  <a:pt x="4404" y="284"/>
                </a:lnTo>
                <a:lnTo>
                  <a:pt x="4408" y="280"/>
                </a:lnTo>
                <a:lnTo>
                  <a:pt x="4410" y="278"/>
                </a:lnTo>
                <a:lnTo>
                  <a:pt x="4410" y="278"/>
                </a:lnTo>
                <a:lnTo>
                  <a:pt x="4416" y="278"/>
                </a:lnTo>
                <a:lnTo>
                  <a:pt x="4420" y="278"/>
                </a:lnTo>
                <a:lnTo>
                  <a:pt x="4420" y="278"/>
                </a:lnTo>
                <a:lnTo>
                  <a:pt x="4426" y="282"/>
                </a:lnTo>
                <a:lnTo>
                  <a:pt x="4430" y="290"/>
                </a:lnTo>
                <a:lnTo>
                  <a:pt x="4430" y="290"/>
                </a:lnTo>
                <a:lnTo>
                  <a:pt x="4432" y="300"/>
                </a:lnTo>
                <a:lnTo>
                  <a:pt x="4432" y="314"/>
                </a:lnTo>
                <a:lnTo>
                  <a:pt x="4416" y="314"/>
                </a:lnTo>
                <a:lnTo>
                  <a:pt x="4416" y="314"/>
                </a:lnTo>
                <a:lnTo>
                  <a:pt x="4414" y="316"/>
                </a:lnTo>
                <a:lnTo>
                  <a:pt x="4412" y="318"/>
                </a:lnTo>
                <a:lnTo>
                  <a:pt x="4412" y="318"/>
                </a:lnTo>
                <a:close/>
                <a:moveTo>
                  <a:pt x="4432" y="142"/>
                </a:moveTo>
                <a:lnTo>
                  <a:pt x="4416" y="142"/>
                </a:lnTo>
                <a:lnTo>
                  <a:pt x="4416" y="50"/>
                </a:lnTo>
                <a:lnTo>
                  <a:pt x="4432" y="50"/>
                </a:lnTo>
                <a:lnTo>
                  <a:pt x="4432" y="142"/>
                </a:lnTo>
                <a:close/>
                <a:moveTo>
                  <a:pt x="4436" y="10"/>
                </a:moveTo>
                <a:lnTo>
                  <a:pt x="4450" y="10"/>
                </a:lnTo>
                <a:lnTo>
                  <a:pt x="4450" y="26"/>
                </a:lnTo>
                <a:lnTo>
                  <a:pt x="4436" y="26"/>
                </a:lnTo>
                <a:lnTo>
                  <a:pt x="4436" y="10"/>
                </a:lnTo>
                <a:close/>
                <a:moveTo>
                  <a:pt x="4432" y="30"/>
                </a:moveTo>
                <a:lnTo>
                  <a:pt x="4432" y="44"/>
                </a:lnTo>
                <a:lnTo>
                  <a:pt x="4416" y="44"/>
                </a:lnTo>
                <a:lnTo>
                  <a:pt x="4416" y="30"/>
                </a:lnTo>
                <a:lnTo>
                  <a:pt x="4432" y="30"/>
                </a:lnTo>
                <a:close/>
                <a:moveTo>
                  <a:pt x="4412" y="30"/>
                </a:moveTo>
                <a:lnTo>
                  <a:pt x="4412" y="44"/>
                </a:lnTo>
                <a:lnTo>
                  <a:pt x="4318" y="44"/>
                </a:lnTo>
                <a:lnTo>
                  <a:pt x="4318" y="32"/>
                </a:lnTo>
                <a:lnTo>
                  <a:pt x="4318" y="32"/>
                </a:lnTo>
                <a:lnTo>
                  <a:pt x="4332" y="32"/>
                </a:lnTo>
                <a:lnTo>
                  <a:pt x="4332" y="32"/>
                </a:lnTo>
                <a:lnTo>
                  <a:pt x="4360" y="30"/>
                </a:lnTo>
                <a:lnTo>
                  <a:pt x="4412" y="30"/>
                </a:lnTo>
                <a:close/>
                <a:moveTo>
                  <a:pt x="152" y="10"/>
                </a:moveTo>
                <a:lnTo>
                  <a:pt x="4314" y="10"/>
                </a:lnTo>
                <a:lnTo>
                  <a:pt x="4314" y="26"/>
                </a:lnTo>
                <a:lnTo>
                  <a:pt x="152" y="26"/>
                </a:lnTo>
                <a:lnTo>
                  <a:pt x="152" y="10"/>
                </a:lnTo>
                <a:close/>
                <a:moveTo>
                  <a:pt x="104" y="30"/>
                </a:moveTo>
                <a:lnTo>
                  <a:pt x="104" y="30"/>
                </a:lnTo>
                <a:lnTo>
                  <a:pt x="132" y="32"/>
                </a:lnTo>
                <a:lnTo>
                  <a:pt x="132" y="32"/>
                </a:lnTo>
                <a:lnTo>
                  <a:pt x="146" y="32"/>
                </a:lnTo>
                <a:lnTo>
                  <a:pt x="146" y="44"/>
                </a:lnTo>
                <a:lnTo>
                  <a:pt x="54" y="44"/>
                </a:lnTo>
                <a:lnTo>
                  <a:pt x="54" y="30"/>
                </a:lnTo>
                <a:lnTo>
                  <a:pt x="104" y="30"/>
                </a:lnTo>
                <a:close/>
                <a:moveTo>
                  <a:pt x="14" y="26"/>
                </a:moveTo>
                <a:lnTo>
                  <a:pt x="14" y="10"/>
                </a:lnTo>
                <a:lnTo>
                  <a:pt x="30" y="10"/>
                </a:lnTo>
                <a:lnTo>
                  <a:pt x="30" y="26"/>
                </a:lnTo>
                <a:lnTo>
                  <a:pt x="14" y="26"/>
                </a:lnTo>
                <a:close/>
                <a:moveTo>
                  <a:pt x="34" y="30"/>
                </a:moveTo>
                <a:lnTo>
                  <a:pt x="50" y="30"/>
                </a:lnTo>
                <a:lnTo>
                  <a:pt x="50" y="44"/>
                </a:lnTo>
                <a:lnTo>
                  <a:pt x="34" y="44"/>
                </a:lnTo>
                <a:lnTo>
                  <a:pt x="34" y="30"/>
                </a:lnTo>
                <a:close/>
                <a:moveTo>
                  <a:pt x="50" y="50"/>
                </a:moveTo>
                <a:lnTo>
                  <a:pt x="50" y="142"/>
                </a:lnTo>
                <a:lnTo>
                  <a:pt x="34" y="142"/>
                </a:lnTo>
                <a:lnTo>
                  <a:pt x="34" y="50"/>
                </a:lnTo>
                <a:lnTo>
                  <a:pt x="50" y="50"/>
                </a:lnTo>
                <a:close/>
                <a:moveTo>
                  <a:pt x="14" y="314"/>
                </a:moveTo>
                <a:lnTo>
                  <a:pt x="14" y="148"/>
                </a:lnTo>
                <a:lnTo>
                  <a:pt x="26" y="148"/>
                </a:lnTo>
                <a:lnTo>
                  <a:pt x="26" y="148"/>
                </a:lnTo>
                <a:lnTo>
                  <a:pt x="26" y="160"/>
                </a:lnTo>
                <a:lnTo>
                  <a:pt x="28" y="164"/>
                </a:lnTo>
                <a:lnTo>
                  <a:pt x="30" y="168"/>
                </a:lnTo>
                <a:lnTo>
                  <a:pt x="30" y="300"/>
                </a:lnTo>
                <a:lnTo>
                  <a:pt x="30" y="300"/>
                </a:lnTo>
                <a:lnTo>
                  <a:pt x="28" y="304"/>
                </a:lnTo>
                <a:lnTo>
                  <a:pt x="26" y="306"/>
                </a:lnTo>
                <a:lnTo>
                  <a:pt x="26" y="314"/>
                </a:lnTo>
                <a:lnTo>
                  <a:pt x="14" y="314"/>
                </a:lnTo>
                <a:close/>
                <a:moveTo>
                  <a:pt x="34" y="318"/>
                </a:moveTo>
                <a:lnTo>
                  <a:pt x="50" y="318"/>
                </a:lnTo>
                <a:lnTo>
                  <a:pt x="50" y="416"/>
                </a:lnTo>
                <a:lnTo>
                  <a:pt x="34" y="416"/>
                </a:lnTo>
                <a:lnTo>
                  <a:pt x="34" y="318"/>
                </a:lnTo>
                <a:close/>
                <a:moveTo>
                  <a:pt x="30" y="454"/>
                </a:moveTo>
                <a:lnTo>
                  <a:pt x="14" y="454"/>
                </a:lnTo>
                <a:lnTo>
                  <a:pt x="14" y="440"/>
                </a:lnTo>
                <a:lnTo>
                  <a:pt x="30" y="440"/>
                </a:lnTo>
                <a:lnTo>
                  <a:pt x="30" y="454"/>
                </a:lnTo>
                <a:close/>
                <a:moveTo>
                  <a:pt x="34" y="436"/>
                </a:moveTo>
                <a:lnTo>
                  <a:pt x="34" y="420"/>
                </a:lnTo>
                <a:lnTo>
                  <a:pt x="50" y="420"/>
                </a:lnTo>
                <a:lnTo>
                  <a:pt x="50" y="436"/>
                </a:lnTo>
                <a:lnTo>
                  <a:pt x="34" y="436"/>
                </a:lnTo>
                <a:close/>
                <a:moveTo>
                  <a:pt x="54" y="436"/>
                </a:moveTo>
                <a:lnTo>
                  <a:pt x="54" y="420"/>
                </a:lnTo>
                <a:lnTo>
                  <a:pt x="146" y="420"/>
                </a:lnTo>
                <a:lnTo>
                  <a:pt x="146" y="436"/>
                </a:lnTo>
                <a:lnTo>
                  <a:pt x="146" y="436"/>
                </a:lnTo>
                <a:lnTo>
                  <a:pt x="132" y="436"/>
                </a:lnTo>
                <a:lnTo>
                  <a:pt x="132" y="436"/>
                </a:lnTo>
                <a:lnTo>
                  <a:pt x="104" y="436"/>
                </a:lnTo>
                <a:lnTo>
                  <a:pt x="54" y="436"/>
                </a:lnTo>
                <a:close/>
                <a:moveTo>
                  <a:pt x="4314" y="454"/>
                </a:moveTo>
                <a:lnTo>
                  <a:pt x="152" y="454"/>
                </a:lnTo>
                <a:lnTo>
                  <a:pt x="152" y="440"/>
                </a:lnTo>
                <a:lnTo>
                  <a:pt x="4314" y="440"/>
                </a:lnTo>
                <a:lnTo>
                  <a:pt x="4314" y="454"/>
                </a:lnTo>
                <a:close/>
                <a:moveTo>
                  <a:pt x="4360" y="436"/>
                </a:moveTo>
                <a:lnTo>
                  <a:pt x="4360" y="436"/>
                </a:lnTo>
                <a:lnTo>
                  <a:pt x="4332" y="436"/>
                </a:lnTo>
                <a:lnTo>
                  <a:pt x="4332" y="436"/>
                </a:lnTo>
                <a:lnTo>
                  <a:pt x="4318" y="436"/>
                </a:lnTo>
                <a:lnTo>
                  <a:pt x="4318" y="420"/>
                </a:lnTo>
                <a:lnTo>
                  <a:pt x="4412" y="420"/>
                </a:lnTo>
                <a:lnTo>
                  <a:pt x="4412" y="436"/>
                </a:lnTo>
                <a:lnTo>
                  <a:pt x="4360" y="436"/>
                </a:lnTo>
                <a:close/>
                <a:moveTo>
                  <a:pt x="4450" y="440"/>
                </a:moveTo>
                <a:lnTo>
                  <a:pt x="4450" y="454"/>
                </a:lnTo>
                <a:lnTo>
                  <a:pt x="4436" y="454"/>
                </a:lnTo>
                <a:lnTo>
                  <a:pt x="4436" y="440"/>
                </a:lnTo>
                <a:lnTo>
                  <a:pt x="4450" y="440"/>
                </a:lnTo>
                <a:close/>
                <a:moveTo>
                  <a:pt x="4432" y="436"/>
                </a:moveTo>
                <a:lnTo>
                  <a:pt x="4416" y="436"/>
                </a:lnTo>
                <a:lnTo>
                  <a:pt x="4416" y="420"/>
                </a:lnTo>
                <a:lnTo>
                  <a:pt x="4432" y="420"/>
                </a:lnTo>
                <a:lnTo>
                  <a:pt x="4432" y="436"/>
                </a:lnTo>
                <a:close/>
                <a:moveTo>
                  <a:pt x="4416" y="416"/>
                </a:moveTo>
                <a:lnTo>
                  <a:pt x="4416" y="318"/>
                </a:lnTo>
                <a:lnTo>
                  <a:pt x="4432" y="318"/>
                </a:lnTo>
                <a:lnTo>
                  <a:pt x="4432" y="416"/>
                </a:lnTo>
                <a:lnTo>
                  <a:pt x="4416" y="416"/>
                </a:lnTo>
                <a:close/>
                <a:moveTo>
                  <a:pt x="4450" y="148"/>
                </a:moveTo>
                <a:lnTo>
                  <a:pt x="4450" y="314"/>
                </a:lnTo>
                <a:lnTo>
                  <a:pt x="4438" y="314"/>
                </a:lnTo>
                <a:lnTo>
                  <a:pt x="4438" y="314"/>
                </a:lnTo>
                <a:lnTo>
                  <a:pt x="4438" y="306"/>
                </a:lnTo>
                <a:lnTo>
                  <a:pt x="4436" y="300"/>
                </a:lnTo>
                <a:lnTo>
                  <a:pt x="4436" y="168"/>
                </a:lnTo>
                <a:lnTo>
                  <a:pt x="4436" y="168"/>
                </a:lnTo>
                <a:lnTo>
                  <a:pt x="4438" y="160"/>
                </a:lnTo>
                <a:lnTo>
                  <a:pt x="4438" y="148"/>
                </a:lnTo>
                <a:lnTo>
                  <a:pt x="4450" y="148"/>
                </a:lnTo>
                <a:close/>
              </a:path>
            </a:pathLst>
          </a:custGeom>
          <a:solidFill>
            <a:srgbClr val="1F1F70"/>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39" name="図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04" y="136400"/>
            <a:ext cx="850620" cy="1088370"/>
          </a:xfrm>
          <a:prstGeom prst="rect">
            <a:avLst/>
          </a:prstGeom>
        </p:spPr>
      </p:pic>
      <p:pic>
        <p:nvPicPr>
          <p:cNvPr id="40" name="図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041" y="365272"/>
            <a:ext cx="853369" cy="810701"/>
          </a:xfrm>
          <a:prstGeom prst="rect">
            <a:avLst/>
          </a:prstGeom>
        </p:spPr>
      </p:pic>
      <p:sp>
        <p:nvSpPr>
          <p:cNvPr id="41" name="テキスト ボックス 40"/>
          <p:cNvSpPr txBox="1"/>
          <p:nvPr/>
        </p:nvSpPr>
        <p:spPr>
          <a:xfrm>
            <a:off x="904103" y="45488"/>
            <a:ext cx="5786846" cy="923330"/>
          </a:xfrm>
          <a:prstGeom prst="rect">
            <a:avLst/>
          </a:prstGeom>
          <a:noFill/>
        </p:spPr>
        <p:txBody>
          <a:bodyPr wrap="square" rtlCol="0">
            <a:spAutoFit/>
          </a:bodyPr>
          <a:lstStyle/>
          <a:p>
            <a:pPr algn="ctr"/>
            <a:r>
              <a:rPr kumimoji="1" lang="ja-JP" altLang="en-US" sz="5400" b="1" dirty="0">
                <a:solidFill>
                  <a:srgbClr val="D0B03A"/>
                </a:solidFill>
                <a:latin typeface="ＭＳ 明朝" panose="02020609040205080304" pitchFamily="17" charset="-128"/>
                <a:ea typeface="ＭＳ 明朝" panose="02020609040205080304" pitchFamily="17" charset="-128"/>
              </a:rPr>
              <a:t>忘年会特別プラン</a:t>
            </a:r>
          </a:p>
        </p:txBody>
      </p:sp>
      <p:sp>
        <p:nvSpPr>
          <p:cNvPr id="42" name="テキスト ボックス 41"/>
          <p:cNvSpPr txBox="1"/>
          <p:nvPr/>
        </p:nvSpPr>
        <p:spPr>
          <a:xfrm>
            <a:off x="777466" y="897969"/>
            <a:ext cx="5786846" cy="307777"/>
          </a:xfrm>
          <a:prstGeom prst="rect">
            <a:avLst/>
          </a:prstGeom>
          <a:noFill/>
        </p:spPr>
        <p:txBody>
          <a:bodyPr wrap="square" rtlCol="0">
            <a:spAutoFit/>
          </a:bodyPr>
          <a:lstStyle/>
          <a:p>
            <a:r>
              <a:rPr kumimoji="1" lang="ja-JP" altLang="en-US" sz="1400" b="1" dirty="0">
                <a:solidFill>
                  <a:schemeClr val="bg1"/>
                </a:solidFill>
                <a:latin typeface="ＭＳ 明朝" panose="02020609040205080304" pitchFamily="17" charset="-128"/>
                <a:ea typeface="ＭＳ 明朝" panose="02020609040205080304" pitchFamily="17" charset="-128"/>
              </a:rPr>
              <a:t>ここにキャッチコピーを入れましょう。</a:t>
            </a:r>
            <a:r>
              <a:rPr lang="ja-JP" altLang="en-US" sz="1400" b="1" dirty="0">
                <a:solidFill>
                  <a:schemeClr val="bg1"/>
                </a:solidFill>
                <a:latin typeface="ＭＳ 明朝" panose="02020609040205080304" pitchFamily="17" charset="-128"/>
                <a:ea typeface="ＭＳ 明朝" panose="02020609040205080304" pitchFamily="17" charset="-128"/>
              </a:rPr>
              <a:t>ここにコピーを入れましょう。</a:t>
            </a:r>
            <a:endParaRPr kumimoji="1" lang="ja-JP" altLang="en-US" sz="1400" b="1" dirty="0">
              <a:solidFill>
                <a:schemeClr val="bg1"/>
              </a:solidFill>
              <a:latin typeface="ＭＳ 明朝" panose="02020609040205080304" pitchFamily="17" charset="-128"/>
              <a:ea typeface="ＭＳ 明朝" panose="02020609040205080304" pitchFamily="17" charset="-128"/>
            </a:endParaRPr>
          </a:p>
        </p:txBody>
      </p:sp>
      <p:grpSp>
        <p:nvGrpSpPr>
          <p:cNvPr id="71" name="グループ化 70"/>
          <p:cNvGrpSpPr/>
          <p:nvPr/>
        </p:nvGrpSpPr>
        <p:grpSpPr>
          <a:xfrm>
            <a:off x="125376" y="164838"/>
            <a:ext cx="2043113" cy="580697"/>
            <a:chOff x="-2184400" y="774110"/>
            <a:chExt cx="2043113" cy="580697"/>
          </a:xfrm>
        </p:grpSpPr>
        <p:sp>
          <p:nvSpPr>
            <p:cNvPr id="79" name="正方形/長方形 78"/>
            <p:cNvSpPr/>
            <p:nvPr/>
          </p:nvSpPr>
          <p:spPr>
            <a:xfrm>
              <a:off x="-2184400" y="774110"/>
              <a:ext cx="2043113" cy="533990"/>
            </a:xfrm>
            <a:prstGeom prst="rect">
              <a:avLst/>
            </a:prstGeom>
            <a:solidFill>
              <a:schemeClr val="bg1">
                <a:alpha val="7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2021317" y="831587"/>
              <a:ext cx="1716945" cy="523220"/>
            </a:xfrm>
            <a:prstGeom prst="rect">
              <a:avLst/>
            </a:prstGeom>
            <a:noFill/>
          </p:spPr>
          <p:txBody>
            <a:bodyPr wrap="none" rtlCol="0">
              <a:spAutoFit/>
            </a:bodyPr>
            <a:lstStyle/>
            <a:p>
              <a:r>
                <a:rPr kumimoji="1" lang="en-US" altLang="ja-JP"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SAMPLE</a:t>
              </a:r>
            </a:p>
          </p:txBody>
        </p:sp>
      </p:grpSp>
      <p:sp>
        <p:nvSpPr>
          <p:cNvPr id="108" name="正方形/長方形 107"/>
          <p:cNvSpPr/>
          <p:nvPr/>
        </p:nvSpPr>
        <p:spPr>
          <a:xfrm>
            <a:off x="3079750" y="4696960"/>
            <a:ext cx="1857374" cy="4253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A8F370E-9DD3-41B8-8760-79F5407C6DAA}"/>
              </a:ext>
            </a:extLst>
          </p:cNvPr>
          <p:cNvPicPr>
            <a:picLocks noChangeAspect="1"/>
          </p:cNvPicPr>
          <p:nvPr/>
        </p:nvPicPr>
        <p:blipFill>
          <a:blip r:embed="rId6"/>
          <a:stretch>
            <a:fillRect/>
          </a:stretch>
        </p:blipFill>
        <p:spPr>
          <a:xfrm>
            <a:off x="262063" y="303895"/>
            <a:ext cx="963170" cy="925399"/>
          </a:xfrm>
          <a:prstGeom prst="rect">
            <a:avLst/>
          </a:prstGeom>
        </p:spPr>
      </p:pic>
      <p:pic>
        <p:nvPicPr>
          <p:cNvPr id="3" name="図 2">
            <a:extLst>
              <a:ext uri="{FF2B5EF4-FFF2-40B4-BE49-F238E27FC236}">
                <a16:creationId xmlns:a16="http://schemas.microsoft.com/office/drawing/2014/main" id="{02F7B20A-6986-45AE-90B7-71F0360CB09B}"/>
              </a:ext>
            </a:extLst>
          </p:cNvPr>
          <p:cNvPicPr>
            <a:picLocks noChangeAspect="1"/>
          </p:cNvPicPr>
          <p:nvPr/>
        </p:nvPicPr>
        <p:blipFill>
          <a:blip r:embed="rId7"/>
          <a:stretch>
            <a:fillRect/>
          </a:stretch>
        </p:blipFill>
        <p:spPr>
          <a:xfrm>
            <a:off x="6448065" y="282432"/>
            <a:ext cx="930409" cy="893193"/>
          </a:xfrm>
          <a:prstGeom prst="rect">
            <a:avLst/>
          </a:prstGeom>
        </p:spPr>
      </p:pic>
      <p:sp>
        <p:nvSpPr>
          <p:cNvPr id="105" name="テキスト ボックス 104">
            <a:extLst>
              <a:ext uri="{FF2B5EF4-FFF2-40B4-BE49-F238E27FC236}">
                <a16:creationId xmlns:a16="http://schemas.microsoft.com/office/drawing/2014/main" id="{ECD34319-D9D8-4969-868A-07F4111AA68E}"/>
              </a:ext>
            </a:extLst>
          </p:cNvPr>
          <p:cNvSpPr txBox="1"/>
          <p:nvPr/>
        </p:nvSpPr>
        <p:spPr>
          <a:xfrm>
            <a:off x="234949" y="3561938"/>
            <a:ext cx="7248478" cy="707886"/>
          </a:xfrm>
          <a:prstGeom prst="rect">
            <a:avLst/>
          </a:prstGeom>
          <a:noFill/>
        </p:spPr>
        <p:txBody>
          <a:bodyPr wrap="square" rtlCol="0">
            <a:spAutoFit/>
          </a:bodyPr>
          <a:lstStyle/>
          <a:p>
            <a:pPr algn="ctr" defTabSz="457200"/>
            <a:r>
              <a:rPr kumimoji="0" lang="ja-JP" altLang="en-US" sz="4000" b="1" dirty="0">
                <a:solidFill>
                  <a:prstClr val="white"/>
                </a:solidFill>
                <a:latin typeface="Yu Gothic Medium" panose="020B0500000000000000" pitchFamily="50" charset="-128"/>
                <a:ea typeface="Yu Gothic Medium" panose="020B0500000000000000" pitchFamily="50" charset="-128"/>
              </a:rPr>
              <a:t>コロナ禍に</a:t>
            </a:r>
            <a:r>
              <a:rPr kumimoji="0" lang="ja-JP" altLang="en-US" sz="4000" b="1" dirty="0">
                <a:solidFill>
                  <a:prstClr val="white"/>
                </a:solidFill>
                <a:latin typeface="Yu Gothic UI" panose="020B0500000000000000" pitchFamily="50" charset="-128"/>
                <a:ea typeface="Yu Gothic UI" panose="020B0500000000000000" pitchFamily="50" charset="-128"/>
              </a:rPr>
              <a:t>お</a:t>
            </a:r>
            <a:r>
              <a:rPr kumimoji="0" lang="ja-JP" altLang="en-US" sz="4000" b="1" dirty="0">
                <a:solidFill>
                  <a:prstClr val="white"/>
                </a:solidFill>
                <a:latin typeface="Yu Gothic Medium" panose="020B0500000000000000" pitchFamily="50" charset="-128"/>
                <a:ea typeface="Yu Gothic Medium" panose="020B0500000000000000" pitchFamily="50" charset="-128"/>
              </a:rPr>
              <a:t>ける閉院リスク</a:t>
            </a:r>
          </a:p>
        </p:txBody>
      </p:sp>
      <p:sp>
        <p:nvSpPr>
          <p:cNvPr id="106" name="テキスト ボックス 105">
            <a:extLst>
              <a:ext uri="{FF2B5EF4-FFF2-40B4-BE49-F238E27FC236}">
                <a16:creationId xmlns:a16="http://schemas.microsoft.com/office/drawing/2014/main" id="{8475825F-19B3-4865-A1FE-C7D872D38CC5}"/>
              </a:ext>
            </a:extLst>
          </p:cNvPr>
          <p:cNvSpPr txBox="1"/>
          <p:nvPr/>
        </p:nvSpPr>
        <p:spPr>
          <a:xfrm>
            <a:off x="474600" y="3171788"/>
            <a:ext cx="2189721" cy="461665"/>
          </a:xfrm>
          <a:prstGeom prst="rect">
            <a:avLst/>
          </a:prstGeom>
          <a:noFill/>
          <a:ln>
            <a:noFill/>
          </a:ln>
        </p:spPr>
        <p:txBody>
          <a:bodyPr wrap="square" rtlCol="0">
            <a:spAutoFit/>
          </a:bodyPr>
          <a:lstStyle/>
          <a:p>
            <a:pPr algn="l"/>
            <a:r>
              <a:rPr lang="ja-JP" altLang="en-US" sz="2400" b="1" u="sng" dirty="0">
                <a:solidFill>
                  <a:srgbClr val="FFFF66"/>
                </a:solidFill>
              </a:rPr>
              <a:t>もしも</a:t>
            </a:r>
            <a:r>
              <a:rPr lang="ja-JP" altLang="en-US" sz="2400" b="1" dirty="0">
                <a:solidFill>
                  <a:srgbClr val="FFFF66"/>
                </a:solidFill>
              </a:rPr>
              <a:t>に備える</a:t>
            </a:r>
          </a:p>
        </p:txBody>
      </p:sp>
      <p:sp>
        <p:nvSpPr>
          <p:cNvPr id="104" name="テキスト ボックス 103">
            <a:extLst>
              <a:ext uri="{FF2B5EF4-FFF2-40B4-BE49-F238E27FC236}">
                <a16:creationId xmlns:a16="http://schemas.microsoft.com/office/drawing/2014/main" id="{FB6DDA6B-4F52-4399-A870-B83519F4D6D1}"/>
              </a:ext>
            </a:extLst>
          </p:cNvPr>
          <p:cNvSpPr txBox="1"/>
          <p:nvPr/>
        </p:nvSpPr>
        <p:spPr>
          <a:xfrm>
            <a:off x="-3992" y="-135610"/>
            <a:ext cx="7581409" cy="1757276"/>
          </a:xfrm>
          <a:prstGeom prst="rect">
            <a:avLst/>
          </a:prstGeom>
          <a:gradFill>
            <a:gsLst>
              <a:gs pos="65000">
                <a:srgbClr val="6666FF"/>
              </a:gs>
              <a:gs pos="95575">
                <a:srgbClr val="BEE6FA"/>
              </a:gs>
            </a:gsLst>
            <a:lin ang="5400000" scaled="1"/>
          </a:gradFill>
        </p:spPr>
        <p:txBody>
          <a:bodyPr wrap="square" rtlCol="0">
            <a:spAutoFit/>
          </a:bodyPr>
          <a:lstStyle/>
          <a:p>
            <a:pPr defTabSz="457200"/>
            <a:r>
              <a:rPr kumimoji="0" lang="ja-JP" altLang="en-US" sz="397" dirty="0">
                <a:solidFill>
                  <a:prstClr val="black"/>
                </a:solidFill>
                <a:latin typeface="HG明朝E" panose="02020909000000000000" pitchFamily="17" charset="-128"/>
                <a:ea typeface="HG明朝E" panose="02020909000000000000" pitchFamily="17" charset="-128"/>
              </a:rPr>
              <a:t>　　　</a:t>
            </a:r>
            <a:r>
              <a:rPr kumimoji="0" lang="ja-JP" altLang="en-US" sz="1600" dirty="0">
                <a:solidFill>
                  <a:prstClr val="black"/>
                </a:solidFill>
                <a:latin typeface="HG明朝E" panose="02020909000000000000" pitchFamily="17" charset="-128"/>
                <a:ea typeface="HG明朝E" panose="02020909000000000000" pitchFamily="17" charset="-128"/>
              </a:rPr>
              <a:t>　</a:t>
            </a:r>
            <a:endParaRPr kumimoji="0" lang="en-US" altLang="ja-JP" sz="1600" dirty="0">
              <a:solidFill>
                <a:prstClr val="white"/>
              </a:solidFill>
              <a:latin typeface="Yu Gothic UI" panose="020B0500000000000000" pitchFamily="50" charset="-128"/>
              <a:ea typeface="Yu Gothic UI" panose="020B0500000000000000" pitchFamily="50" charset="-128"/>
            </a:endParaRPr>
          </a:p>
          <a:p>
            <a:pPr defTabSz="457200"/>
            <a:r>
              <a:rPr kumimoji="0" lang="ja-JP" altLang="en-US" sz="1600" dirty="0">
                <a:solidFill>
                  <a:prstClr val="white"/>
                </a:solidFill>
                <a:latin typeface="Yu Gothic UI" panose="020B0500000000000000" pitchFamily="50" charset="-128"/>
                <a:ea typeface="Yu Gothic UI" panose="020B0500000000000000" pitchFamily="50" charset="-128"/>
              </a:rPr>
              <a:t> 　　</a:t>
            </a:r>
            <a:r>
              <a:rPr kumimoji="0" lang="ja-JP" altLang="en-US" sz="1400" dirty="0">
                <a:solidFill>
                  <a:prstClr val="white"/>
                </a:solidFill>
                <a:latin typeface="Yu Gothic UI" panose="020B0500000000000000" pitchFamily="50" charset="-128"/>
                <a:ea typeface="Yu Gothic UI" panose="020B0500000000000000" pitchFamily="50" charset="-128"/>
              </a:rPr>
              <a:t>日頃は動物病院における駐車場待機やマスク着用、入室者制限などの新型コロナウイルス</a:t>
            </a:r>
            <a:endParaRPr kumimoji="0" lang="en-US" altLang="ja-JP" sz="1400" dirty="0">
              <a:solidFill>
                <a:prstClr val="white"/>
              </a:solidFill>
              <a:latin typeface="Yu Gothic UI" panose="020B0500000000000000" pitchFamily="50" charset="-128"/>
              <a:ea typeface="Yu Gothic UI" panose="020B0500000000000000" pitchFamily="50" charset="-128"/>
            </a:endParaRPr>
          </a:p>
          <a:p>
            <a:pPr defTabSz="457200"/>
            <a:r>
              <a:rPr kumimoji="0" lang="ja-JP" altLang="en-US" sz="1400" dirty="0">
                <a:solidFill>
                  <a:prstClr val="white"/>
                </a:solidFill>
                <a:latin typeface="Yu Gothic UI" panose="020B0500000000000000" pitchFamily="50" charset="-128"/>
                <a:ea typeface="Yu Gothic UI" panose="020B0500000000000000" pitchFamily="50" charset="-128"/>
              </a:rPr>
              <a:t>　　感染拡大防止にご協力ありがとうございます。</a:t>
            </a:r>
            <a:endParaRPr kumimoji="0" lang="en-US" altLang="ja-JP" sz="1400" dirty="0">
              <a:solidFill>
                <a:prstClr val="white"/>
              </a:solidFill>
              <a:latin typeface="Yu Gothic UI" panose="020B0500000000000000" pitchFamily="50" charset="-128"/>
              <a:ea typeface="Yu Gothic UI" panose="020B0500000000000000" pitchFamily="50" charset="-128"/>
            </a:endParaRPr>
          </a:p>
          <a:p>
            <a:pPr defTabSz="457200"/>
            <a:r>
              <a:rPr kumimoji="0" lang="ja-JP" altLang="en-US" sz="1400" dirty="0">
                <a:solidFill>
                  <a:prstClr val="white"/>
                </a:solidFill>
                <a:latin typeface="Yu Gothic UI" panose="020B0500000000000000" pitchFamily="50" charset="-128"/>
                <a:ea typeface="Yu Gothic UI" panose="020B0500000000000000" pitchFamily="50" charset="-128"/>
              </a:rPr>
              <a:t>　　  当院ではスタッフの健康管理や三密回避、イオンクラスター導入による院内のウイルス除菌など</a:t>
            </a:r>
            <a:endParaRPr kumimoji="0" lang="en-US" altLang="ja-JP" sz="1400" dirty="0">
              <a:solidFill>
                <a:prstClr val="white"/>
              </a:solidFill>
              <a:latin typeface="Yu Gothic UI" panose="020B0500000000000000" pitchFamily="50" charset="-128"/>
              <a:ea typeface="Yu Gothic UI" panose="020B0500000000000000" pitchFamily="50" charset="-128"/>
            </a:endParaRPr>
          </a:p>
          <a:p>
            <a:pPr defTabSz="457200"/>
            <a:r>
              <a:rPr kumimoji="0" lang="ja-JP" altLang="en-US" sz="1400" dirty="0">
                <a:solidFill>
                  <a:prstClr val="white"/>
                </a:solidFill>
                <a:latin typeface="Yu Gothic UI" panose="020B0500000000000000" pitchFamily="50" charset="-128"/>
                <a:ea typeface="Yu Gothic UI" panose="020B0500000000000000" pitchFamily="50" charset="-128"/>
              </a:rPr>
              <a:t>　　の対策を講じて、一丸となって予防と拡大防止に努めています。</a:t>
            </a:r>
            <a:endParaRPr kumimoji="0" lang="en-US" altLang="ja-JP" sz="1400" dirty="0">
              <a:solidFill>
                <a:prstClr val="white"/>
              </a:solidFill>
              <a:latin typeface="Yu Gothic UI" panose="020B0500000000000000" pitchFamily="50" charset="-128"/>
              <a:ea typeface="Yu Gothic UI" panose="020B0500000000000000" pitchFamily="50" charset="-128"/>
            </a:endParaRPr>
          </a:p>
          <a:p>
            <a:pPr defTabSz="457200"/>
            <a:r>
              <a:rPr kumimoji="0" lang="ja-JP" altLang="en-US" sz="1400" dirty="0">
                <a:solidFill>
                  <a:prstClr val="white"/>
                </a:solidFill>
                <a:latin typeface="Yu Gothic UI" panose="020B0500000000000000" pitchFamily="50" charset="-128"/>
                <a:ea typeface="Yu Gothic UI" panose="020B0500000000000000" pitchFamily="50" charset="-128"/>
              </a:rPr>
              <a:t>　　　皆様の大切な小さな家族の健康を守るためにも、皆様には今まで同様に</a:t>
            </a:r>
            <a:endParaRPr kumimoji="0" lang="en-US" altLang="ja-JP" sz="1400" dirty="0">
              <a:solidFill>
                <a:prstClr val="white"/>
              </a:solidFill>
              <a:latin typeface="Yu Gothic UI" panose="020B0500000000000000" pitchFamily="50" charset="-128"/>
              <a:ea typeface="Yu Gothic UI" panose="020B0500000000000000" pitchFamily="50" charset="-128"/>
            </a:endParaRPr>
          </a:p>
          <a:p>
            <a:pPr defTabSz="457200"/>
            <a:r>
              <a:rPr kumimoji="0" lang="ja-JP" altLang="en-US" sz="1400" b="1" dirty="0">
                <a:solidFill>
                  <a:srgbClr val="FFFF66"/>
                </a:solidFill>
                <a:latin typeface="Yu Gothic UI" panose="020B0500000000000000" pitchFamily="50" charset="-128"/>
                <a:ea typeface="Yu Gothic UI" panose="020B0500000000000000" pitchFamily="50" charset="-128"/>
              </a:rPr>
              <a:t>　　　　　　　　　　　　　　ご理解とご協力をお願い申し上げます</a:t>
            </a:r>
            <a:r>
              <a:rPr kumimoji="0" lang="ja-JP" altLang="en-US" sz="1400" dirty="0">
                <a:solidFill>
                  <a:srgbClr val="FFFF66"/>
                </a:solidFill>
                <a:latin typeface="Yu Gothic UI" panose="020B0500000000000000" pitchFamily="50" charset="-128"/>
                <a:ea typeface="Yu Gothic UI" panose="020B0500000000000000" pitchFamily="50" charset="-128"/>
              </a:rPr>
              <a:t>。</a:t>
            </a:r>
            <a:endParaRPr kumimoji="0" lang="en-US" altLang="ja-JP" sz="1400" dirty="0">
              <a:solidFill>
                <a:srgbClr val="FFFF66"/>
              </a:solidFill>
              <a:latin typeface="Yu Gothic UI" panose="020B0500000000000000" pitchFamily="50" charset="-128"/>
              <a:ea typeface="Yu Gothic UI" panose="020B0500000000000000" pitchFamily="50" charset="-128"/>
            </a:endParaRPr>
          </a:p>
          <a:p>
            <a:pPr defTabSz="457200"/>
            <a:endParaRPr kumimoji="0" lang="ja-JP" altLang="en-US" sz="619" dirty="0">
              <a:solidFill>
                <a:prstClr val="black"/>
              </a:solidFill>
              <a:latin typeface="Yu Gothic UI" panose="020B0500000000000000" pitchFamily="50" charset="-128"/>
              <a:ea typeface="Yu Gothic UI" panose="020B0500000000000000" pitchFamily="50" charset="-128"/>
            </a:endParaRPr>
          </a:p>
        </p:txBody>
      </p:sp>
      <p:sp>
        <p:nvSpPr>
          <p:cNvPr id="109" name="テキスト ボックス 108">
            <a:extLst>
              <a:ext uri="{FF2B5EF4-FFF2-40B4-BE49-F238E27FC236}">
                <a16:creationId xmlns:a16="http://schemas.microsoft.com/office/drawing/2014/main" id="{9A6BCF39-0677-43CF-BB7B-7FCF39E6175E}"/>
              </a:ext>
            </a:extLst>
          </p:cNvPr>
          <p:cNvSpPr txBox="1"/>
          <p:nvPr/>
        </p:nvSpPr>
        <p:spPr>
          <a:xfrm>
            <a:off x="2150390" y="4495581"/>
            <a:ext cx="4220136" cy="522772"/>
          </a:xfrm>
          <a:prstGeom prst="rect">
            <a:avLst/>
          </a:prstGeom>
          <a:noFill/>
        </p:spPr>
        <p:txBody>
          <a:bodyPr wrap="square" rtlCol="0">
            <a:spAutoFit/>
          </a:bodyPr>
          <a:lstStyle/>
          <a:p>
            <a:r>
              <a:rPr lang="ja-JP" altLang="en-US" sz="1200" dirty="0">
                <a:solidFill>
                  <a:srgbClr val="1F1F70"/>
                </a:solidFill>
                <a:latin typeface="Yu Gothic UI" panose="020B0500000000000000" pitchFamily="50" charset="-128"/>
                <a:ea typeface="Yu Gothic UI" panose="020B0500000000000000" pitchFamily="50" charset="-128"/>
              </a:rPr>
              <a:t>日本全土で猛威を振るっている新型コロナウイルスですが、高山でもいつ･誰が感染してもおかしくない状況になってきました。</a:t>
            </a:r>
            <a:endParaRPr lang="en-US" altLang="ja-JP" sz="1200" b="1" dirty="0">
              <a:solidFill>
                <a:srgbClr val="1F1F70"/>
              </a:solidFill>
              <a:latin typeface="Yu Gothic UI" panose="020B0500000000000000" pitchFamily="50" charset="-128"/>
              <a:ea typeface="Yu Gothic UI" panose="020B0500000000000000" pitchFamily="50" charset="-128"/>
            </a:endParaRPr>
          </a:p>
          <a:p>
            <a:endParaRPr lang="ja-JP" altLang="en-US" sz="397" b="1" dirty="0">
              <a:solidFill>
                <a:srgbClr val="1F1F70"/>
              </a:solidFill>
              <a:latin typeface="ＭＳ 明朝" panose="02020609040205080304" pitchFamily="17" charset="-128"/>
              <a:ea typeface="ＭＳ 明朝" panose="02020609040205080304" pitchFamily="17" charset="-128"/>
            </a:endParaRPr>
          </a:p>
        </p:txBody>
      </p:sp>
      <p:sp>
        <p:nvSpPr>
          <p:cNvPr id="110" name="テキスト ボックス 109">
            <a:extLst>
              <a:ext uri="{FF2B5EF4-FFF2-40B4-BE49-F238E27FC236}">
                <a16:creationId xmlns:a16="http://schemas.microsoft.com/office/drawing/2014/main" id="{1BC3DAD0-0C7B-4C5B-9381-62CF9DD00A9A}"/>
              </a:ext>
            </a:extLst>
          </p:cNvPr>
          <p:cNvSpPr txBox="1"/>
          <p:nvPr/>
        </p:nvSpPr>
        <p:spPr>
          <a:xfrm>
            <a:off x="625295" y="9240569"/>
            <a:ext cx="1888332" cy="338554"/>
          </a:xfrm>
          <a:prstGeom prst="rect">
            <a:avLst/>
          </a:prstGeom>
          <a:noFill/>
        </p:spPr>
        <p:txBody>
          <a:bodyPr wrap="square" rtlCol="0">
            <a:spAutoFit/>
          </a:bodyPr>
          <a:lstStyle/>
          <a:p>
            <a:r>
              <a:rPr lang="ja-JP" altLang="en-US" sz="1600" b="1" dirty="0">
                <a:solidFill>
                  <a:srgbClr val="AD8C00"/>
                </a:solidFill>
                <a:latin typeface="Yu Gothic UI" panose="020B0500000000000000" pitchFamily="50" charset="-128"/>
                <a:ea typeface="Yu Gothic UI" panose="020B0500000000000000" pitchFamily="50" charset="-128"/>
              </a:rPr>
              <a:t>電話対応について</a:t>
            </a:r>
          </a:p>
        </p:txBody>
      </p:sp>
      <p:sp>
        <p:nvSpPr>
          <p:cNvPr id="111" name="テキスト ボックス 110">
            <a:extLst>
              <a:ext uri="{FF2B5EF4-FFF2-40B4-BE49-F238E27FC236}">
                <a16:creationId xmlns:a16="http://schemas.microsoft.com/office/drawing/2014/main" id="{F8B44B33-EB1B-48BF-98BF-7AC9192449E2}"/>
              </a:ext>
            </a:extLst>
          </p:cNvPr>
          <p:cNvSpPr txBox="1"/>
          <p:nvPr/>
        </p:nvSpPr>
        <p:spPr>
          <a:xfrm>
            <a:off x="1372958" y="9495544"/>
            <a:ext cx="5989858" cy="830997"/>
          </a:xfrm>
          <a:prstGeom prst="rect">
            <a:avLst/>
          </a:prstGeom>
          <a:noFill/>
        </p:spPr>
        <p:txBody>
          <a:bodyPr wrap="square" rtlCol="0">
            <a:spAutoFit/>
          </a:bodyPr>
          <a:lstStyle/>
          <a:p>
            <a:pPr defTabSz="457200"/>
            <a:r>
              <a:rPr kumimoji="0" lang="ja-JP" altLang="en-US" sz="397" dirty="0">
                <a:solidFill>
                  <a:prstClr val="black"/>
                </a:solidFill>
                <a:latin typeface="HG明朝E" panose="02020909000000000000" pitchFamily="17" charset="-128"/>
                <a:ea typeface="HG明朝E" panose="02020909000000000000" pitchFamily="17" charset="-128"/>
              </a:rPr>
              <a:t>　</a:t>
            </a:r>
            <a:r>
              <a:rPr kumimoji="0" lang="ja-JP" altLang="en-US" sz="1200" dirty="0">
                <a:solidFill>
                  <a:prstClr val="black"/>
                </a:solidFill>
                <a:latin typeface="Yu Gothic UI" panose="020B0500000000000000" pitchFamily="50" charset="-128"/>
                <a:ea typeface="Yu Gothic UI" panose="020B0500000000000000" pitchFamily="50" charset="-128"/>
              </a:rPr>
              <a:t>新型コロナウイルスに関しての臨時休診のお知らせは、水野ペットクリニック</a:t>
            </a:r>
            <a:r>
              <a:rPr kumimoji="0" lang="en-US" altLang="ja-JP" sz="1200" dirty="0">
                <a:solidFill>
                  <a:prstClr val="black"/>
                </a:solidFill>
                <a:latin typeface="Yu Gothic UI" panose="020B0500000000000000" pitchFamily="50" charset="-128"/>
                <a:ea typeface="Yu Gothic UI" panose="020B0500000000000000" pitchFamily="50" charset="-128"/>
              </a:rPr>
              <a:t>HP</a:t>
            </a:r>
            <a:r>
              <a:rPr kumimoji="0" lang="ja-JP" altLang="en-US" sz="1200" dirty="0">
                <a:solidFill>
                  <a:prstClr val="black"/>
                </a:solidFill>
                <a:latin typeface="Yu Gothic UI" panose="020B0500000000000000" pitchFamily="50" charset="-128"/>
                <a:ea typeface="Yu Gothic UI" panose="020B0500000000000000" pitchFamily="50" charset="-128"/>
              </a:rPr>
              <a:t>でお伝えします。</a:t>
            </a:r>
            <a:endParaRPr kumimoji="0" lang="en-US" altLang="ja-JP" sz="1200" dirty="0">
              <a:solidFill>
                <a:prstClr val="black"/>
              </a:solidFill>
              <a:latin typeface="Yu Gothic UI" panose="020B0500000000000000" pitchFamily="50" charset="-128"/>
              <a:ea typeface="Yu Gothic UI" panose="020B0500000000000000" pitchFamily="50" charset="-128"/>
            </a:endParaRPr>
          </a:p>
          <a:p>
            <a:pPr defTabSz="457200"/>
            <a:r>
              <a:rPr kumimoji="0" lang="ja-JP" altLang="en-US" sz="1200" dirty="0">
                <a:solidFill>
                  <a:prstClr val="black"/>
                </a:solidFill>
                <a:latin typeface="Yu Gothic UI" panose="020B0500000000000000" pitchFamily="50" charset="-128"/>
                <a:ea typeface="Yu Gothic UI" panose="020B0500000000000000" pitchFamily="50" charset="-128"/>
              </a:rPr>
              <a:t> 期間中の手術延期や外来予約取り消しのお知らせなどは、こちらからお電話差し上げます。</a:t>
            </a:r>
            <a:endParaRPr kumimoji="0" lang="en-US" altLang="ja-JP" sz="1200" dirty="0">
              <a:solidFill>
                <a:prstClr val="black"/>
              </a:solidFill>
              <a:latin typeface="Yu Gothic UI" panose="020B0500000000000000" pitchFamily="50" charset="-128"/>
              <a:ea typeface="Yu Gothic UI" panose="020B0500000000000000" pitchFamily="50" charset="-128"/>
            </a:endParaRPr>
          </a:p>
          <a:p>
            <a:pPr defTabSz="457200"/>
            <a:r>
              <a:rPr kumimoji="0" lang="ja-JP" altLang="en-US" sz="1200" dirty="0">
                <a:solidFill>
                  <a:prstClr val="black"/>
                </a:solidFill>
                <a:latin typeface="Yu Gothic UI" panose="020B0500000000000000" pitchFamily="50" charset="-128"/>
                <a:ea typeface="Yu Gothic UI" panose="020B0500000000000000" pitchFamily="50" charset="-128"/>
              </a:rPr>
              <a:t> 病状についてのお問い合わせやご相談はお電話にて受け承りますが、混雑が予想されます。</a:t>
            </a:r>
            <a:endParaRPr kumimoji="0" lang="en-US" altLang="ja-JP" sz="1200" dirty="0">
              <a:solidFill>
                <a:prstClr val="black"/>
              </a:solidFill>
              <a:latin typeface="Yu Gothic UI" panose="020B0500000000000000" pitchFamily="50" charset="-128"/>
              <a:ea typeface="Yu Gothic UI" panose="020B0500000000000000" pitchFamily="50" charset="-128"/>
            </a:endParaRPr>
          </a:p>
          <a:p>
            <a:pPr defTabSz="457200"/>
            <a:r>
              <a:rPr kumimoji="0" lang="ja-JP" altLang="en-US" sz="1200" dirty="0">
                <a:solidFill>
                  <a:prstClr val="black"/>
                </a:solidFill>
                <a:latin typeface="Yu Gothic UI" panose="020B0500000000000000" pitchFamily="50" charset="-128"/>
                <a:ea typeface="Yu Gothic UI" panose="020B0500000000000000" pitchFamily="50" charset="-128"/>
              </a:rPr>
              <a:t> ご理解を頂きますようお願い申し上げます。</a:t>
            </a:r>
          </a:p>
        </p:txBody>
      </p:sp>
      <p:pic>
        <p:nvPicPr>
          <p:cNvPr id="30" name="図 29">
            <a:extLst>
              <a:ext uri="{FF2B5EF4-FFF2-40B4-BE49-F238E27FC236}">
                <a16:creationId xmlns:a16="http://schemas.microsoft.com/office/drawing/2014/main" id="{1D3E6841-422D-474E-9AFD-C530EF8CA103}"/>
              </a:ext>
            </a:extLst>
          </p:cNvPr>
          <p:cNvPicPr>
            <a:picLocks noChangeAspect="1"/>
          </p:cNvPicPr>
          <p:nvPr/>
        </p:nvPicPr>
        <p:blipFill>
          <a:blip r:embed="rId8"/>
          <a:stretch>
            <a:fillRect/>
          </a:stretch>
        </p:blipFill>
        <p:spPr>
          <a:xfrm>
            <a:off x="288459" y="6245840"/>
            <a:ext cx="2225168" cy="2604270"/>
          </a:xfrm>
          <a:prstGeom prst="rect">
            <a:avLst/>
          </a:prstGeom>
        </p:spPr>
      </p:pic>
      <p:sp>
        <p:nvSpPr>
          <p:cNvPr id="112" name="テキスト ボックス 111">
            <a:extLst>
              <a:ext uri="{FF2B5EF4-FFF2-40B4-BE49-F238E27FC236}">
                <a16:creationId xmlns:a16="http://schemas.microsoft.com/office/drawing/2014/main" id="{63BFC571-4CEC-4626-B2CE-BE2900A574A0}"/>
              </a:ext>
            </a:extLst>
          </p:cNvPr>
          <p:cNvSpPr txBox="1"/>
          <p:nvPr/>
        </p:nvSpPr>
        <p:spPr>
          <a:xfrm>
            <a:off x="625295" y="6257188"/>
            <a:ext cx="1424840" cy="523220"/>
          </a:xfrm>
          <a:prstGeom prst="rect">
            <a:avLst/>
          </a:prstGeom>
          <a:noFill/>
        </p:spPr>
        <p:txBody>
          <a:bodyPr wrap="square" rtlCol="0">
            <a:spAutoFit/>
          </a:bodyPr>
          <a:lstStyle/>
          <a:p>
            <a:pPr algn="ctr"/>
            <a:r>
              <a:rPr lang="ja-JP" altLang="en-US" sz="2800" b="1" dirty="0">
                <a:solidFill>
                  <a:schemeClr val="bg1"/>
                </a:solidFill>
                <a:latin typeface="Yu Gothic Medium" panose="020B0500000000000000" pitchFamily="50" charset="-128"/>
                <a:ea typeface="Yu Gothic Medium" panose="020B0500000000000000" pitchFamily="50" charset="-128"/>
              </a:rPr>
              <a:t>手術</a:t>
            </a:r>
          </a:p>
        </p:txBody>
      </p:sp>
      <p:sp>
        <p:nvSpPr>
          <p:cNvPr id="113" name="テキスト ボックス 112">
            <a:extLst>
              <a:ext uri="{FF2B5EF4-FFF2-40B4-BE49-F238E27FC236}">
                <a16:creationId xmlns:a16="http://schemas.microsoft.com/office/drawing/2014/main" id="{21EC1739-7A4A-4BB7-8F73-108B4CC778E2}"/>
              </a:ext>
            </a:extLst>
          </p:cNvPr>
          <p:cNvSpPr txBox="1"/>
          <p:nvPr/>
        </p:nvSpPr>
        <p:spPr>
          <a:xfrm>
            <a:off x="498581" y="6867948"/>
            <a:ext cx="1819324" cy="400110"/>
          </a:xfrm>
          <a:prstGeom prst="rect">
            <a:avLst/>
          </a:prstGeom>
          <a:noFill/>
        </p:spPr>
        <p:txBody>
          <a:bodyPr wrap="square" rtlCol="0">
            <a:spAutoFit/>
          </a:bodyPr>
          <a:lstStyle/>
          <a:p>
            <a:pPr algn="ctr"/>
            <a:r>
              <a:rPr lang="ja-JP" altLang="en-US" sz="2000" b="1" dirty="0">
                <a:latin typeface="Yu Gothic UI" panose="020B0500000000000000" pitchFamily="50" charset="-128"/>
                <a:ea typeface="Yu Gothic UI" panose="020B0500000000000000" pitchFamily="50" charset="-128"/>
              </a:rPr>
              <a:t>延期されます</a:t>
            </a:r>
          </a:p>
        </p:txBody>
      </p:sp>
      <p:sp>
        <p:nvSpPr>
          <p:cNvPr id="114" name="テキスト ボックス 113">
            <a:extLst>
              <a:ext uri="{FF2B5EF4-FFF2-40B4-BE49-F238E27FC236}">
                <a16:creationId xmlns:a16="http://schemas.microsoft.com/office/drawing/2014/main" id="{BEFFF5BC-0CA8-4636-9990-56008247B792}"/>
              </a:ext>
            </a:extLst>
          </p:cNvPr>
          <p:cNvSpPr txBox="1"/>
          <p:nvPr/>
        </p:nvSpPr>
        <p:spPr>
          <a:xfrm>
            <a:off x="479939" y="7193751"/>
            <a:ext cx="1906369" cy="1694438"/>
          </a:xfrm>
          <a:prstGeom prst="rect">
            <a:avLst/>
          </a:prstGeom>
          <a:noFill/>
        </p:spPr>
        <p:txBody>
          <a:bodyPr wrap="square" rtlCol="0">
            <a:spAutoFit/>
          </a:bodyPr>
          <a:lstStyle/>
          <a:p>
            <a:pPr algn="ctr"/>
            <a:endParaRPr lang="en-US" altLang="ja-JP" sz="450" b="1" dirty="0">
              <a:ea typeface="ＭＳ 明朝" panose="02020609040205080304" pitchFamily="17" charset="-128"/>
            </a:endParaRPr>
          </a:p>
          <a:p>
            <a:r>
              <a:rPr lang="ja-JP" altLang="en-US" sz="1200" b="1" dirty="0">
                <a:latin typeface="+mn-ea"/>
              </a:rPr>
              <a:t>  </a:t>
            </a:r>
            <a:r>
              <a:rPr lang="ja-JP" altLang="en-US" sz="1200" b="1" dirty="0">
                <a:latin typeface="Yu Gothic UI" panose="020B0500000000000000" pitchFamily="50" charset="-128"/>
                <a:ea typeface="Yu Gothic UI" panose="020B0500000000000000" pitchFamily="50" charset="-128"/>
              </a:rPr>
              <a:t>新たな手術日は病院再開後に決定します。</a:t>
            </a:r>
            <a:endParaRPr lang="en-US" altLang="ja-JP" sz="1200" b="1"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  延期が病状に良くない場合、他院での手術をご検討いただきます。</a:t>
            </a:r>
            <a:endParaRPr lang="en-US" altLang="ja-JP" sz="1200" b="1"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（全ての症例の転院先をご紹介できるとは限りません）</a:t>
            </a:r>
            <a:endParaRPr lang="en-US" altLang="ja-JP" sz="1200" b="1" dirty="0">
              <a:latin typeface="Yu Gothic UI" panose="020B0500000000000000" pitchFamily="50" charset="-128"/>
              <a:ea typeface="Yu Gothic UI" panose="020B0500000000000000" pitchFamily="50" charset="-128"/>
            </a:endParaRPr>
          </a:p>
          <a:p>
            <a:endParaRPr lang="en-US" altLang="ja-JP" sz="1200" b="1" dirty="0">
              <a:latin typeface="+mn-ea"/>
            </a:endParaRPr>
          </a:p>
          <a:p>
            <a:pPr algn="ctr"/>
            <a:endParaRPr lang="ja-JP" altLang="en-US" sz="361" b="1" dirty="0">
              <a:latin typeface="ＭＳ 明朝" panose="02020609040205080304" pitchFamily="17" charset="-128"/>
              <a:ea typeface="ＭＳ 明朝" panose="02020609040205080304" pitchFamily="17" charset="-128"/>
            </a:endParaRPr>
          </a:p>
        </p:txBody>
      </p:sp>
      <p:pic>
        <p:nvPicPr>
          <p:cNvPr id="116" name="図 115">
            <a:extLst>
              <a:ext uri="{FF2B5EF4-FFF2-40B4-BE49-F238E27FC236}">
                <a16:creationId xmlns:a16="http://schemas.microsoft.com/office/drawing/2014/main" id="{D58C7267-CDE6-4E17-924B-F6A311D6A0DA}"/>
              </a:ext>
            </a:extLst>
          </p:cNvPr>
          <p:cNvPicPr>
            <a:picLocks noChangeAspect="1"/>
          </p:cNvPicPr>
          <p:nvPr/>
        </p:nvPicPr>
        <p:blipFill>
          <a:blip r:embed="rId8"/>
          <a:stretch>
            <a:fillRect/>
          </a:stretch>
        </p:blipFill>
        <p:spPr>
          <a:xfrm>
            <a:off x="2705107" y="6257188"/>
            <a:ext cx="2225168" cy="2604270"/>
          </a:xfrm>
          <a:prstGeom prst="rect">
            <a:avLst/>
          </a:prstGeom>
        </p:spPr>
      </p:pic>
      <p:pic>
        <p:nvPicPr>
          <p:cNvPr id="117" name="図 116">
            <a:extLst>
              <a:ext uri="{FF2B5EF4-FFF2-40B4-BE49-F238E27FC236}">
                <a16:creationId xmlns:a16="http://schemas.microsoft.com/office/drawing/2014/main" id="{0EE6521E-3139-4E52-AA78-F71EC12B69BD}"/>
              </a:ext>
            </a:extLst>
          </p:cNvPr>
          <p:cNvPicPr>
            <a:picLocks noChangeAspect="1"/>
          </p:cNvPicPr>
          <p:nvPr/>
        </p:nvPicPr>
        <p:blipFill>
          <a:blip r:embed="rId8"/>
          <a:stretch>
            <a:fillRect/>
          </a:stretch>
        </p:blipFill>
        <p:spPr>
          <a:xfrm>
            <a:off x="5137648" y="6245559"/>
            <a:ext cx="2225168" cy="2604270"/>
          </a:xfrm>
          <a:prstGeom prst="rect">
            <a:avLst/>
          </a:prstGeom>
        </p:spPr>
      </p:pic>
      <p:sp>
        <p:nvSpPr>
          <p:cNvPr id="118" name="テキスト ボックス 117">
            <a:extLst>
              <a:ext uri="{FF2B5EF4-FFF2-40B4-BE49-F238E27FC236}">
                <a16:creationId xmlns:a16="http://schemas.microsoft.com/office/drawing/2014/main" id="{66984EDB-60D3-4235-BF22-0863D6528BE8}"/>
              </a:ext>
            </a:extLst>
          </p:cNvPr>
          <p:cNvSpPr txBox="1"/>
          <p:nvPr/>
        </p:nvSpPr>
        <p:spPr>
          <a:xfrm>
            <a:off x="2832426" y="6278185"/>
            <a:ext cx="1938699" cy="523220"/>
          </a:xfrm>
          <a:prstGeom prst="rect">
            <a:avLst/>
          </a:prstGeom>
          <a:noFill/>
        </p:spPr>
        <p:txBody>
          <a:bodyPr wrap="square" rtlCol="0">
            <a:spAutoFit/>
          </a:bodyPr>
          <a:lstStyle/>
          <a:p>
            <a:pPr algn="ctr"/>
            <a:r>
              <a:rPr lang="ja-JP" altLang="en-US" sz="2800" b="1" dirty="0">
                <a:solidFill>
                  <a:schemeClr val="bg1"/>
                </a:solidFill>
                <a:latin typeface="Yu Gothic Medium" panose="020B0500000000000000" pitchFamily="50" charset="-128"/>
                <a:ea typeface="Yu Gothic Medium" panose="020B0500000000000000" pitchFamily="50" charset="-128"/>
              </a:rPr>
              <a:t>外来診察</a:t>
            </a:r>
          </a:p>
        </p:txBody>
      </p:sp>
      <p:sp>
        <p:nvSpPr>
          <p:cNvPr id="119" name="テキスト ボックス 118">
            <a:extLst>
              <a:ext uri="{FF2B5EF4-FFF2-40B4-BE49-F238E27FC236}">
                <a16:creationId xmlns:a16="http://schemas.microsoft.com/office/drawing/2014/main" id="{DA2BE3AF-F9C7-466B-8626-9028592A0D33}"/>
              </a:ext>
            </a:extLst>
          </p:cNvPr>
          <p:cNvSpPr txBox="1"/>
          <p:nvPr/>
        </p:nvSpPr>
        <p:spPr>
          <a:xfrm>
            <a:off x="2845755" y="6839808"/>
            <a:ext cx="1938699" cy="707886"/>
          </a:xfrm>
          <a:prstGeom prst="rect">
            <a:avLst/>
          </a:prstGeom>
          <a:noFill/>
        </p:spPr>
        <p:txBody>
          <a:bodyPr wrap="square" rtlCol="0">
            <a:spAutoFit/>
          </a:bodyPr>
          <a:lstStyle/>
          <a:p>
            <a:pPr algn="ctr"/>
            <a:r>
              <a:rPr lang="ja-JP" altLang="en-US" sz="2000" b="1" dirty="0">
                <a:latin typeface="Yu Gothic UI" panose="020B0500000000000000" pitchFamily="50" charset="-128"/>
                <a:ea typeface="Yu Gothic UI" panose="020B0500000000000000" pitchFamily="50" charset="-128"/>
              </a:rPr>
              <a:t>予約取り消しになります</a:t>
            </a:r>
          </a:p>
        </p:txBody>
      </p:sp>
      <p:sp>
        <p:nvSpPr>
          <p:cNvPr id="120" name="テキスト ボックス 119">
            <a:extLst>
              <a:ext uri="{FF2B5EF4-FFF2-40B4-BE49-F238E27FC236}">
                <a16:creationId xmlns:a16="http://schemas.microsoft.com/office/drawing/2014/main" id="{FEEFFA1C-B9B4-4851-B9D7-577EBC6E8D58}"/>
              </a:ext>
            </a:extLst>
          </p:cNvPr>
          <p:cNvSpPr txBox="1"/>
          <p:nvPr/>
        </p:nvSpPr>
        <p:spPr>
          <a:xfrm>
            <a:off x="2947753" y="7609014"/>
            <a:ext cx="1734702" cy="1015663"/>
          </a:xfrm>
          <a:prstGeom prst="rect">
            <a:avLst/>
          </a:prstGeom>
          <a:noFill/>
        </p:spPr>
        <p:txBody>
          <a:bodyPr wrap="square" rtlCol="0">
            <a:spAutoFit/>
          </a:bodyPr>
          <a:lstStyle/>
          <a:p>
            <a:r>
              <a:rPr lang="ja-JP" altLang="en-US" sz="450" dirty="0">
                <a:latin typeface="Yu Gothic UI" panose="020B0500000000000000" pitchFamily="50" charset="-128"/>
                <a:ea typeface="Yu Gothic UI" panose="020B0500000000000000" pitchFamily="50" charset="-128"/>
              </a:rPr>
              <a:t>　</a:t>
            </a:r>
            <a:r>
              <a:rPr lang="en-US" altLang="ja-JP" sz="1200" b="1" dirty="0">
                <a:latin typeface="Yu Gothic UI" panose="020B0500000000000000" pitchFamily="50" charset="-128"/>
                <a:ea typeface="Yu Gothic UI" panose="020B0500000000000000" pitchFamily="50" charset="-128"/>
              </a:rPr>
              <a:t>Web</a:t>
            </a:r>
            <a:r>
              <a:rPr lang="ja-JP" altLang="en-US" sz="1200" b="1" dirty="0">
                <a:latin typeface="Yu Gothic UI" panose="020B0500000000000000" pitchFamily="50" charset="-128"/>
                <a:ea typeface="Yu Gothic UI" panose="020B0500000000000000" pitchFamily="50" charset="-128"/>
              </a:rPr>
              <a:t>での新規予約受付は病院再開後になります。</a:t>
            </a:r>
            <a:endParaRPr lang="en-US" altLang="ja-JP" sz="1200" b="1"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　緊急性の高い方は、他院での診察をお願いします。</a:t>
            </a:r>
          </a:p>
        </p:txBody>
      </p:sp>
      <p:sp>
        <p:nvSpPr>
          <p:cNvPr id="121" name="テキスト ボックス 120">
            <a:extLst>
              <a:ext uri="{FF2B5EF4-FFF2-40B4-BE49-F238E27FC236}">
                <a16:creationId xmlns:a16="http://schemas.microsoft.com/office/drawing/2014/main" id="{58BB1937-55B1-42C1-B0B4-9DCA6BB26842}"/>
              </a:ext>
            </a:extLst>
          </p:cNvPr>
          <p:cNvSpPr txBox="1"/>
          <p:nvPr/>
        </p:nvSpPr>
        <p:spPr>
          <a:xfrm>
            <a:off x="5289507" y="6278185"/>
            <a:ext cx="1942088" cy="523220"/>
          </a:xfrm>
          <a:prstGeom prst="rect">
            <a:avLst/>
          </a:prstGeom>
          <a:noFill/>
        </p:spPr>
        <p:txBody>
          <a:bodyPr wrap="square" rtlCol="0">
            <a:spAutoFit/>
          </a:bodyPr>
          <a:lstStyle/>
          <a:p>
            <a:pPr algn="ctr"/>
            <a:r>
              <a:rPr lang="ja-JP" altLang="en-US" sz="2800" b="1" dirty="0">
                <a:solidFill>
                  <a:schemeClr val="bg1"/>
                </a:solidFill>
                <a:latin typeface="Yu Gothic Medium" panose="020B0500000000000000" pitchFamily="50" charset="-128"/>
                <a:ea typeface="Yu Gothic Medium" panose="020B0500000000000000" pitchFamily="50" charset="-128"/>
              </a:rPr>
              <a:t>薬・フード</a:t>
            </a:r>
          </a:p>
        </p:txBody>
      </p:sp>
      <p:sp>
        <p:nvSpPr>
          <p:cNvPr id="122" name="テキスト ボックス 121">
            <a:extLst>
              <a:ext uri="{FF2B5EF4-FFF2-40B4-BE49-F238E27FC236}">
                <a16:creationId xmlns:a16="http://schemas.microsoft.com/office/drawing/2014/main" id="{4B1418AE-1C0C-4C6E-BE80-8A88EA4A82EA}"/>
              </a:ext>
            </a:extLst>
          </p:cNvPr>
          <p:cNvSpPr txBox="1"/>
          <p:nvPr/>
        </p:nvSpPr>
        <p:spPr>
          <a:xfrm>
            <a:off x="5315722" y="6814010"/>
            <a:ext cx="1869019" cy="400110"/>
          </a:xfrm>
          <a:prstGeom prst="rect">
            <a:avLst/>
          </a:prstGeom>
          <a:noFill/>
        </p:spPr>
        <p:txBody>
          <a:bodyPr wrap="square" rtlCol="0">
            <a:spAutoFit/>
          </a:bodyPr>
          <a:lstStyle/>
          <a:p>
            <a:pPr algn="ctr"/>
            <a:r>
              <a:rPr lang="ja-JP" altLang="en-US" sz="2000" b="1" dirty="0">
                <a:latin typeface="Yu Gothic UI" panose="020B0500000000000000" pitchFamily="50" charset="-128"/>
                <a:ea typeface="Yu Gothic UI" panose="020B0500000000000000" pitchFamily="50" charset="-128"/>
              </a:rPr>
              <a:t>処方できません</a:t>
            </a:r>
          </a:p>
        </p:txBody>
      </p:sp>
      <p:sp>
        <p:nvSpPr>
          <p:cNvPr id="123" name="テキスト ボックス 122">
            <a:extLst>
              <a:ext uri="{FF2B5EF4-FFF2-40B4-BE49-F238E27FC236}">
                <a16:creationId xmlns:a16="http://schemas.microsoft.com/office/drawing/2014/main" id="{A25E3B6E-A4F5-4B8D-A9E3-C34596F33EBA}"/>
              </a:ext>
            </a:extLst>
          </p:cNvPr>
          <p:cNvSpPr txBox="1"/>
          <p:nvPr/>
        </p:nvSpPr>
        <p:spPr>
          <a:xfrm>
            <a:off x="5289507" y="7217683"/>
            <a:ext cx="1942087" cy="1569660"/>
          </a:xfrm>
          <a:prstGeom prst="rect">
            <a:avLst/>
          </a:prstGeom>
          <a:noFill/>
        </p:spPr>
        <p:txBody>
          <a:bodyPr wrap="square" rtlCol="0">
            <a:spAutoFit/>
          </a:bodyPr>
          <a:lstStyle/>
          <a:p>
            <a:r>
              <a:rPr lang="ja-JP" altLang="en-US" sz="1200" b="1" dirty="0">
                <a:latin typeface="Yu Gothic UI" panose="020B0500000000000000" pitchFamily="50" charset="-128"/>
                <a:ea typeface="Yu Gothic UI" panose="020B0500000000000000" pitchFamily="50" charset="-128"/>
              </a:rPr>
              <a:t>　慢性疾患の治療のために継続してお薬を飲んでいる方は、お手元の薬が</a:t>
            </a:r>
            <a:r>
              <a:rPr lang="en-US" altLang="ja-JP" sz="1200" b="1" dirty="0">
                <a:latin typeface="Yu Gothic UI" panose="020B0500000000000000" pitchFamily="50" charset="-128"/>
                <a:ea typeface="Yu Gothic UI" panose="020B0500000000000000" pitchFamily="50" charset="-128"/>
              </a:rPr>
              <a:t>14</a:t>
            </a:r>
            <a:r>
              <a:rPr lang="ja-JP" altLang="en-US" sz="1200" b="1" dirty="0">
                <a:latin typeface="Yu Gothic UI" panose="020B0500000000000000" pitchFamily="50" charset="-128"/>
                <a:ea typeface="Yu Gothic UI" panose="020B0500000000000000" pitchFamily="50" charset="-128"/>
              </a:rPr>
              <a:t>日を切らないように早めの処方をお申し出ください。</a:t>
            </a:r>
            <a:endParaRPr lang="en-US" altLang="ja-JP" sz="1200" b="1"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　処方食も同様ですが、</a:t>
            </a:r>
            <a:endParaRPr lang="en-US" altLang="ja-JP" sz="1200" b="1"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メーカー直送フードのご案内もしています。</a:t>
            </a:r>
          </a:p>
        </p:txBody>
      </p:sp>
      <p:sp>
        <p:nvSpPr>
          <p:cNvPr id="124" name="テキスト ボックス 123">
            <a:extLst>
              <a:ext uri="{FF2B5EF4-FFF2-40B4-BE49-F238E27FC236}">
                <a16:creationId xmlns:a16="http://schemas.microsoft.com/office/drawing/2014/main" id="{694C1868-280A-4A6E-8B74-15A56CB92013}"/>
              </a:ext>
            </a:extLst>
          </p:cNvPr>
          <p:cNvSpPr txBox="1"/>
          <p:nvPr/>
        </p:nvSpPr>
        <p:spPr>
          <a:xfrm>
            <a:off x="2150390" y="5040258"/>
            <a:ext cx="4247995" cy="646331"/>
          </a:xfrm>
          <a:prstGeom prst="rect">
            <a:avLst/>
          </a:prstGeom>
          <a:noFill/>
        </p:spPr>
        <p:txBody>
          <a:bodyPr wrap="square" rtlCol="0">
            <a:spAutoFit/>
          </a:bodyPr>
          <a:lstStyle/>
          <a:p>
            <a:r>
              <a:rPr lang="ja-JP" altLang="en-US" sz="577" dirty="0">
                <a:latin typeface="Yu Gothic Medium" panose="020B0500000000000000" pitchFamily="50" charset="-128"/>
                <a:ea typeface="Yu Gothic Medium" panose="020B0500000000000000" pitchFamily="50" charset="-128"/>
              </a:rPr>
              <a:t> </a:t>
            </a:r>
            <a:r>
              <a:rPr lang="ja-JP" altLang="en-US" sz="1200" dirty="0">
                <a:solidFill>
                  <a:srgbClr val="002060"/>
                </a:solidFill>
                <a:latin typeface="Yu Gothic Medium" panose="020B0500000000000000" pitchFamily="50" charset="-128"/>
                <a:ea typeface="Yu Gothic Medium" panose="020B0500000000000000" pitchFamily="50" charset="-128"/>
              </a:rPr>
              <a:t>当院スタッフにコロナ陽性者が出た場合、スタッフ全員が「濃厚接触者」に該当する可能性が高く、事実上水野ペットクリニックは</a:t>
            </a:r>
            <a:r>
              <a:rPr lang="en-US" altLang="ja-JP" sz="1200" b="1" dirty="0">
                <a:solidFill>
                  <a:srgbClr val="FF0000"/>
                </a:solidFill>
                <a:latin typeface="Yu Gothic Medium" panose="020B0500000000000000" pitchFamily="50" charset="-128"/>
                <a:ea typeface="Yu Gothic Medium" panose="020B0500000000000000" pitchFamily="50" charset="-128"/>
              </a:rPr>
              <a:t>14</a:t>
            </a:r>
            <a:r>
              <a:rPr lang="ja-JP" altLang="en-US" sz="1200" b="1" dirty="0">
                <a:solidFill>
                  <a:srgbClr val="FF0000"/>
                </a:solidFill>
                <a:latin typeface="Yu Gothic Medium" panose="020B0500000000000000" pitchFamily="50" charset="-128"/>
                <a:ea typeface="Yu Gothic Medium" panose="020B0500000000000000" pitchFamily="50" charset="-128"/>
              </a:rPr>
              <a:t>日間の閉鎖を余儀なくされます</a:t>
            </a:r>
            <a:r>
              <a:rPr lang="ja-JP" altLang="en-US" sz="1200" dirty="0">
                <a:solidFill>
                  <a:srgbClr val="002060"/>
                </a:solidFill>
                <a:latin typeface="Yu Gothic Medium" panose="020B0500000000000000" pitchFamily="50" charset="-128"/>
                <a:ea typeface="Yu Gothic Medium" panose="020B0500000000000000" pitchFamily="50" charset="-128"/>
              </a:rPr>
              <a:t>。</a:t>
            </a:r>
          </a:p>
        </p:txBody>
      </p:sp>
      <p:sp>
        <p:nvSpPr>
          <p:cNvPr id="125" name="テキスト ボックス 124">
            <a:extLst>
              <a:ext uri="{FF2B5EF4-FFF2-40B4-BE49-F238E27FC236}">
                <a16:creationId xmlns:a16="http://schemas.microsoft.com/office/drawing/2014/main" id="{FD3A9C36-AD81-4AAF-99BE-F4EB77CBC2E6}"/>
              </a:ext>
            </a:extLst>
          </p:cNvPr>
          <p:cNvSpPr txBox="1"/>
          <p:nvPr/>
        </p:nvSpPr>
        <p:spPr>
          <a:xfrm>
            <a:off x="2705107" y="5773060"/>
            <a:ext cx="2383929" cy="307777"/>
          </a:xfrm>
          <a:prstGeom prst="rect">
            <a:avLst/>
          </a:prstGeom>
          <a:noFill/>
        </p:spPr>
        <p:txBody>
          <a:bodyPr wrap="square" rtlCol="0">
            <a:spAutoFit/>
          </a:bodyPr>
          <a:lstStyle/>
          <a:p>
            <a:r>
              <a:rPr lang="en-US" altLang="ja-JP" sz="1400" b="1" dirty="0">
                <a:solidFill>
                  <a:srgbClr val="D0B03A"/>
                </a:solidFill>
                <a:latin typeface="Yu Gothic UI" panose="020B0500000000000000" pitchFamily="50" charset="-128"/>
                <a:ea typeface="Yu Gothic UI" panose="020B0500000000000000" pitchFamily="50" charset="-128"/>
              </a:rPr>
              <a:t>14</a:t>
            </a:r>
            <a:r>
              <a:rPr lang="ja-JP" altLang="en-US" sz="1400" b="1" dirty="0">
                <a:solidFill>
                  <a:srgbClr val="D0B03A"/>
                </a:solidFill>
                <a:latin typeface="Yu Gothic UI" panose="020B0500000000000000" pitchFamily="50" charset="-128"/>
                <a:ea typeface="Yu Gothic UI" panose="020B0500000000000000" pitchFamily="50" charset="-128"/>
              </a:rPr>
              <a:t>日間の病院閉鎖中の対応</a:t>
            </a:r>
          </a:p>
        </p:txBody>
      </p:sp>
      <p:pic>
        <p:nvPicPr>
          <p:cNvPr id="33" name="図 32">
            <a:extLst>
              <a:ext uri="{FF2B5EF4-FFF2-40B4-BE49-F238E27FC236}">
                <a16:creationId xmlns:a16="http://schemas.microsoft.com/office/drawing/2014/main" id="{F8969658-C715-4927-A3C4-7BEF17616A8B}"/>
              </a:ext>
            </a:extLst>
          </p:cNvPr>
          <p:cNvPicPr>
            <a:picLocks noChangeAspect="1"/>
          </p:cNvPicPr>
          <p:nvPr/>
        </p:nvPicPr>
        <p:blipFill>
          <a:blip r:embed="rId9"/>
          <a:stretch>
            <a:fillRect/>
          </a:stretch>
        </p:blipFill>
        <p:spPr>
          <a:xfrm>
            <a:off x="4999718" y="5758963"/>
            <a:ext cx="178635" cy="316960"/>
          </a:xfrm>
          <a:prstGeom prst="rect">
            <a:avLst/>
          </a:prstGeom>
        </p:spPr>
      </p:pic>
      <p:pic>
        <p:nvPicPr>
          <p:cNvPr id="34" name="図 33">
            <a:extLst>
              <a:ext uri="{FF2B5EF4-FFF2-40B4-BE49-F238E27FC236}">
                <a16:creationId xmlns:a16="http://schemas.microsoft.com/office/drawing/2014/main" id="{E4C589B5-89E7-4B23-A7A8-FCFE9841414A}"/>
              </a:ext>
            </a:extLst>
          </p:cNvPr>
          <p:cNvPicPr>
            <a:picLocks noChangeAspect="1"/>
          </p:cNvPicPr>
          <p:nvPr/>
        </p:nvPicPr>
        <p:blipFill>
          <a:blip r:embed="rId9"/>
          <a:stretch>
            <a:fillRect/>
          </a:stretch>
        </p:blipFill>
        <p:spPr>
          <a:xfrm>
            <a:off x="2457867" y="5751109"/>
            <a:ext cx="178635" cy="308551"/>
          </a:xfrm>
          <a:prstGeom prst="rect">
            <a:avLst/>
          </a:prstGeom>
        </p:spPr>
      </p:pic>
      <p:pic>
        <p:nvPicPr>
          <p:cNvPr id="35" name="図 34">
            <a:extLst>
              <a:ext uri="{FF2B5EF4-FFF2-40B4-BE49-F238E27FC236}">
                <a16:creationId xmlns:a16="http://schemas.microsoft.com/office/drawing/2014/main" id="{2151E917-6981-4435-922D-C28DA3E548C2}"/>
              </a:ext>
            </a:extLst>
          </p:cNvPr>
          <p:cNvPicPr>
            <a:picLocks noChangeAspect="1"/>
          </p:cNvPicPr>
          <p:nvPr/>
        </p:nvPicPr>
        <p:blipFill>
          <a:blip r:embed="rId10"/>
          <a:stretch>
            <a:fillRect/>
          </a:stretch>
        </p:blipFill>
        <p:spPr>
          <a:xfrm>
            <a:off x="-1212999" y="6167223"/>
            <a:ext cx="36000" cy="36000"/>
          </a:xfrm>
          <a:prstGeom prst="rect">
            <a:avLst/>
          </a:prstGeom>
        </p:spPr>
      </p:pic>
      <p:cxnSp>
        <p:nvCxnSpPr>
          <p:cNvPr id="126" name="直線コネクタ 125">
            <a:extLst>
              <a:ext uri="{FF2B5EF4-FFF2-40B4-BE49-F238E27FC236}">
                <a16:creationId xmlns:a16="http://schemas.microsoft.com/office/drawing/2014/main" id="{1E1CBAA6-085F-4A55-BC96-625240BACC00}"/>
              </a:ext>
            </a:extLst>
          </p:cNvPr>
          <p:cNvCxnSpPr>
            <a:cxnSpLocks/>
          </p:cNvCxnSpPr>
          <p:nvPr/>
        </p:nvCxnSpPr>
        <p:spPr>
          <a:xfrm>
            <a:off x="288459" y="6140084"/>
            <a:ext cx="7036265" cy="0"/>
          </a:xfrm>
          <a:prstGeom prst="line">
            <a:avLst/>
          </a:prstGeom>
          <a:noFill/>
          <a:ln w="19050" cap="flat" cmpd="sng" algn="ctr">
            <a:solidFill>
              <a:srgbClr val="D0B03A"/>
            </a:solidFill>
            <a:prstDash val="solid"/>
            <a:miter lim="800000"/>
          </a:ln>
          <a:effectLst/>
        </p:spPr>
      </p:cxnSp>
      <p:grpSp>
        <p:nvGrpSpPr>
          <p:cNvPr id="63" name="グループ化 62">
            <a:extLst>
              <a:ext uri="{FF2B5EF4-FFF2-40B4-BE49-F238E27FC236}">
                <a16:creationId xmlns:a16="http://schemas.microsoft.com/office/drawing/2014/main" id="{A701D423-1DAE-4EF8-BEE8-4FE614D3535A}"/>
              </a:ext>
            </a:extLst>
          </p:cNvPr>
          <p:cNvGrpSpPr/>
          <p:nvPr/>
        </p:nvGrpSpPr>
        <p:grpSpPr>
          <a:xfrm>
            <a:off x="1351324" y="4482484"/>
            <a:ext cx="573151" cy="523282"/>
            <a:chOff x="830435" y="4474722"/>
            <a:chExt cx="611973" cy="542523"/>
          </a:xfrm>
        </p:grpSpPr>
        <p:pic>
          <p:nvPicPr>
            <p:cNvPr id="45" name="図 44">
              <a:extLst>
                <a:ext uri="{FF2B5EF4-FFF2-40B4-BE49-F238E27FC236}">
                  <a16:creationId xmlns:a16="http://schemas.microsoft.com/office/drawing/2014/main" id="{290164D7-AFCE-4D37-9937-E5BB20C372EE}"/>
                </a:ext>
              </a:extLst>
            </p:cNvPr>
            <p:cNvPicPr>
              <a:picLocks noChangeAspect="1"/>
            </p:cNvPicPr>
            <p:nvPr/>
          </p:nvPicPr>
          <p:blipFill>
            <a:blip r:embed="rId11"/>
            <a:stretch>
              <a:fillRect/>
            </a:stretch>
          </p:blipFill>
          <p:spPr>
            <a:xfrm>
              <a:off x="1265609" y="4606358"/>
              <a:ext cx="176799" cy="188992"/>
            </a:xfrm>
            <a:prstGeom prst="rect">
              <a:avLst/>
            </a:prstGeom>
          </p:spPr>
        </p:pic>
        <p:pic>
          <p:nvPicPr>
            <p:cNvPr id="46" name="図 45">
              <a:extLst>
                <a:ext uri="{FF2B5EF4-FFF2-40B4-BE49-F238E27FC236}">
                  <a16:creationId xmlns:a16="http://schemas.microsoft.com/office/drawing/2014/main" id="{8E530415-2451-4FA5-BD2E-F7A490E56140}"/>
                </a:ext>
              </a:extLst>
            </p:cNvPr>
            <p:cNvPicPr>
              <a:picLocks noChangeAspect="1"/>
            </p:cNvPicPr>
            <p:nvPr/>
          </p:nvPicPr>
          <p:blipFill>
            <a:blip r:embed="rId11"/>
            <a:stretch>
              <a:fillRect/>
            </a:stretch>
          </p:blipFill>
          <p:spPr>
            <a:xfrm>
              <a:off x="970132" y="4682320"/>
              <a:ext cx="176799" cy="188992"/>
            </a:xfrm>
            <a:prstGeom prst="rect">
              <a:avLst/>
            </a:prstGeom>
          </p:spPr>
        </p:pic>
        <p:pic>
          <p:nvPicPr>
            <p:cNvPr id="52" name="図 51">
              <a:extLst>
                <a:ext uri="{FF2B5EF4-FFF2-40B4-BE49-F238E27FC236}">
                  <a16:creationId xmlns:a16="http://schemas.microsoft.com/office/drawing/2014/main" id="{E8504662-FBEB-4DDD-801B-993F33E662A9}"/>
                </a:ext>
              </a:extLst>
            </p:cNvPr>
            <p:cNvPicPr>
              <a:picLocks noChangeAspect="1"/>
            </p:cNvPicPr>
            <p:nvPr/>
          </p:nvPicPr>
          <p:blipFill>
            <a:blip r:embed="rId12"/>
            <a:stretch>
              <a:fillRect/>
            </a:stretch>
          </p:blipFill>
          <p:spPr>
            <a:xfrm>
              <a:off x="830435" y="4474722"/>
              <a:ext cx="542523" cy="542523"/>
            </a:xfrm>
            <a:prstGeom prst="rect">
              <a:avLst/>
            </a:prstGeom>
          </p:spPr>
        </p:pic>
        <p:pic>
          <p:nvPicPr>
            <p:cNvPr id="55" name="図 54">
              <a:extLst>
                <a:ext uri="{FF2B5EF4-FFF2-40B4-BE49-F238E27FC236}">
                  <a16:creationId xmlns:a16="http://schemas.microsoft.com/office/drawing/2014/main" id="{2B20DB67-34E7-4741-894B-E0628AE5B6B6}"/>
                </a:ext>
              </a:extLst>
            </p:cNvPr>
            <p:cNvPicPr>
              <a:picLocks noChangeAspect="1"/>
            </p:cNvPicPr>
            <p:nvPr/>
          </p:nvPicPr>
          <p:blipFill>
            <a:blip r:embed="rId11"/>
            <a:stretch>
              <a:fillRect/>
            </a:stretch>
          </p:blipFill>
          <p:spPr>
            <a:xfrm>
              <a:off x="865632" y="4495581"/>
              <a:ext cx="457095" cy="488618"/>
            </a:xfrm>
            <a:prstGeom prst="rect">
              <a:avLst/>
            </a:prstGeom>
          </p:spPr>
        </p:pic>
      </p:grpSp>
      <p:grpSp>
        <p:nvGrpSpPr>
          <p:cNvPr id="62" name="グループ化 61">
            <a:extLst>
              <a:ext uri="{FF2B5EF4-FFF2-40B4-BE49-F238E27FC236}">
                <a16:creationId xmlns:a16="http://schemas.microsoft.com/office/drawing/2014/main" id="{7EA4963D-05A7-4F6F-BC1C-5BBBE099B9A5}"/>
              </a:ext>
            </a:extLst>
          </p:cNvPr>
          <p:cNvGrpSpPr/>
          <p:nvPr/>
        </p:nvGrpSpPr>
        <p:grpSpPr>
          <a:xfrm>
            <a:off x="1351324" y="5100859"/>
            <a:ext cx="513893" cy="549967"/>
            <a:chOff x="830435" y="5250491"/>
            <a:chExt cx="552715" cy="552715"/>
          </a:xfrm>
        </p:grpSpPr>
        <p:pic>
          <p:nvPicPr>
            <p:cNvPr id="53" name="図 52">
              <a:extLst>
                <a:ext uri="{FF2B5EF4-FFF2-40B4-BE49-F238E27FC236}">
                  <a16:creationId xmlns:a16="http://schemas.microsoft.com/office/drawing/2014/main" id="{22F90616-43E0-486E-917B-9A3982CBDA02}"/>
                </a:ext>
              </a:extLst>
            </p:cNvPr>
            <p:cNvPicPr>
              <a:picLocks noChangeAspect="1"/>
            </p:cNvPicPr>
            <p:nvPr/>
          </p:nvPicPr>
          <p:blipFill>
            <a:blip r:embed="rId12"/>
            <a:stretch>
              <a:fillRect/>
            </a:stretch>
          </p:blipFill>
          <p:spPr>
            <a:xfrm>
              <a:off x="830435" y="5250491"/>
              <a:ext cx="552715" cy="552715"/>
            </a:xfrm>
            <a:prstGeom prst="rect">
              <a:avLst/>
            </a:prstGeom>
          </p:spPr>
        </p:pic>
        <p:pic>
          <p:nvPicPr>
            <p:cNvPr id="61" name="図 60">
              <a:extLst>
                <a:ext uri="{FF2B5EF4-FFF2-40B4-BE49-F238E27FC236}">
                  <a16:creationId xmlns:a16="http://schemas.microsoft.com/office/drawing/2014/main" id="{35B89C88-35E8-481D-A6D0-61157F3B61BD}"/>
                </a:ext>
              </a:extLst>
            </p:cNvPr>
            <p:cNvPicPr>
              <a:picLocks noChangeAspect="1"/>
            </p:cNvPicPr>
            <p:nvPr/>
          </p:nvPicPr>
          <p:blipFill>
            <a:blip r:embed="rId11"/>
            <a:stretch>
              <a:fillRect/>
            </a:stretch>
          </p:blipFill>
          <p:spPr>
            <a:xfrm>
              <a:off x="869257" y="5274945"/>
              <a:ext cx="464878" cy="496939"/>
            </a:xfrm>
            <a:prstGeom prst="rect">
              <a:avLst/>
            </a:prstGeom>
          </p:spPr>
        </p:pic>
      </p:grpSp>
      <p:pic>
        <p:nvPicPr>
          <p:cNvPr id="64" name="図 63">
            <a:extLst>
              <a:ext uri="{FF2B5EF4-FFF2-40B4-BE49-F238E27FC236}">
                <a16:creationId xmlns:a16="http://schemas.microsoft.com/office/drawing/2014/main" id="{E9A097F5-ACC1-4402-A82F-D4AA9A58A2E7}"/>
              </a:ext>
            </a:extLst>
          </p:cNvPr>
          <p:cNvPicPr>
            <a:picLocks noChangeAspect="1"/>
          </p:cNvPicPr>
          <p:nvPr/>
        </p:nvPicPr>
        <p:blipFill>
          <a:blip r:embed="rId6"/>
          <a:stretch>
            <a:fillRect/>
          </a:stretch>
        </p:blipFill>
        <p:spPr>
          <a:xfrm>
            <a:off x="229394" y="533495"/>
            <a:ext cx="691921" cy="664787"/>
          </a:xfrm>
          <a:prstGeom prst="rect">
            <a:avLst/>
          </a:prstGeom>
        </p:spPr>
      </p:pic>
      <p:pic>
        <p:nvPicPr>
          <p:cNvPr id="65" name="図 64">
            <a:extLst>
              <a:ext uri="{FF2B5EF4-FFF2-40B4-BE49-F238E27FC236}">
                <a16:creationId xmlns:a16="http://schemas.microsoft.com/office/drawing/2014/main" id="{17CFCC0B-74EA-4005-87BC-DF61757D3046}"/>
              </a:ext>
            </a:extLst>
          </p:cNvPr>
          <p:cNvPicPr>
            <a:picLocks noChangeAspect="1"/>
          </p:cNvPicPr>
          <p:nvPr/>
        </p:nvPicPr>
        <p:blipFill>
          <a:blip r:embed="rId7"/>
          <a:stretch>
            <a:fillRect/>
          </a:stretch>
        </p:blipFill>
        <p:spPr>
          <a:xfrm>
            <a:off x="6313517" y="426684"/>
            <a:ext cx="866439" cy="831781"/>
          </a:xfrm>
          <a:prstGeom prst="rect">
            <a:avLst/>
          </a:prstGeom>
        </p:spPr>
      </p:pic>
      <p:pic>
        <p:nvPicPr>
          <p:cNvPr id="66" name="図 65">
            <a:extLst>
              <a:ext uri="{FF2B5EF4-FFF2-40B4-BE49-F238E27FC236}">
                <a16:creationId xmlns:a16="http://schemas.microsoft.com/office/drawing/2014/main" id="{46AB28B2-AE81-40C4-9623-5B0007989B3D}"/>
              </a:ext>
            </a:extLst>
          </p:cNvPr>
          <p:cNvPicPr>
            <a:picLocks noChangeAspect="1"/>
          </p:cNvPicPr>
          <p:nvPr/>
        </p:nvPicPr>
        <p:blipFill>
          <a:blip r:embed="rId13"/>
          <a:stretch>
            <a:fillRect/>
          </a:stretch>
        </p:blipFill>
        <p:spPr>
          <a:xfrm>
            <a:off x="262063" y="3163727"/>
            <a:ext cx="768261" cy="964093"/>
          </a:xfrm>
          <a:prstGeom prst="rect">
            <a:avLst/>
          </a:prstGeom>
        </p:spPr>
      </p:pic>
      <p:pic>
        <p:nvPicPr>
          <p:cNvPr id="127" name="図 126">
            <a:extLst>
              <a:ext uri="{FF2B5EF4-FFF2-40B4-BE49-F238E27FC236}">
                <a16:creationId xmlns:a16="http://schemas.microsoft.com/office/drawing/2014/main" id="{012DE1D1-F8B2-44AB-A493-FA19E1C1B997}"/>
              </a:ext>
            </a:extLst>
          </p:cNvPr>
          <p:cNvPicPr>
            <a:picLocks noChangeAspect="1"/>
          </p:cNvPicPr>
          <p:nvPr/>
        </p:nvPicPr>
        <p:blipFill>
          <a:blip r:embed="rId14"/>
          <a:stretch>
            <a:fillRect/>
          </a:stretch>
        </p:blipFill>
        <p:spPr>
          <a:xfrm>
            <a:off x="6238875" y="3185230"/>
            <a:ext cx="944237" cy="829128"/>
          </a:xfrm>
          <a:prstGeom prst="rect">
            <a:avLst/>
          </a:prstGeom>
        </p:spPr>
      </p:pic>
      <p:pic>
        <p:nvPicPr>
          <p:cNvPr id="129" name="図 128">
            <a:extLst>
              <a:ext uri="{FF2B5EF4-FFF2-40B4-BE49-F238E27FC236}">
                <a16:creationId xmlns:a16="http://schemas.microsoft.com/office/drawing/2014/main" id="{11F5960D-3E45-4D88-909D-70ADD2144F3D}"/>
              </a:ext>
            </a:extLst>
          </p:cNvPr>
          <p:cNvPicPr>
            <a:picLocks noChangeAspect="1"/>
          </p:cNvPicPr>
          <p:nvPr/>
        </p:nvPicPr>
        <p:blipFill>
          <a:blip r:embed="rId15"/>
          <a:stretch>
            <a:fillRect/>
          </a:stretch>
        </p:blipFill>
        <p:spPr>
          <a:xfrm>
            <a:off x="4682455" y="3039787"/>
            <a:ext cx="871552" cy="581035"/>
          </a:xfrm>
          <a:prstGeom prst="rect">
            <a:avLst/>
          </a:prstGeom>
        </p:spPr>
      </p:pic>
    </p:spTree>
    <p:extLst>
      <p:ext uri="{BB962C8B-B14F-4D97-AF65-F5344CB8AC3E}">
        <p14:creationId xmlns:p14="http://schemas.microsoft.com/office/powerpoint/2010/main" val="37090739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554_chirashi_bounenkai.potx" id="{516B45CA-9356-4FB2-8022-8B80380EAC8E}" vid="{7A03B05D-7FE9-4593-BD2B-E5710B1626B7}"/>
    </a:ext>
  </a:extLst>
</a:theme>
</file>

<file path=docProps/app.xml><?xml version="1.0" encoding="utf-8"?>
<Properties xmlns="http://schemas.openxmlformats.org/officeDocument/2006/extended-properties" xmlns:vt="http://schemas.openxmlformats.org/officeDocument/2006/docPropsVTypes">
  <Template>{070FE0A7-A3A7-4CE1-8436-39F5BA1385E2}tf96678299_win32</Template>
  <TotalTime>261</TotalTime>
  <Words>420</Words>
  <Application>Microsoft Office PowerPoint</Application>
  <PresentationFormat>ユーザー設定</PresentationFormat>
  <Paragraphs>35</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HG明朝E</vt:lpstr>
      <vt:lpstr>ＭＳ Ｐゴシック</vt:lpstr>
      <vt:lpstr>ＭＳ 明朝</vt:lpstr>
      <vt:lpstr>Yu Gothic Medium</vt:lpstr>
      <vt:lpstr>Yu Gothic UI</vt:lpstr>
      <vt:lpstr>メイリオ</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水野 雅夫</dc:creator>
  <cp:lastModifiedBy>水野 雅夫</cp:lastModifiedBy>
  <cp:revision>15</cp:revision>
  <cp:lastPrinted>2021-01-20T07:51:13Z</cp:lastPrinted>
  <dcterms:created xsi:type="dcterms:W3CDTF">2021-01-20T03:32:58Z</dcterms:created>
  <dcterms:modified xsi:type="dcterms:W3CDTF">2021-01-20T07:56:49Z</dcterms:modified>
</cp:coreProperties>
</file>